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9" r:id="rId1"/>
  </p:sldMasterIdLst>
  <p:notesMasterIdLst>
    <p:notesMasterId r:id="rId56"/>
  </p:notesMasterIdLst>
  <p:sldIdLst>
    <p:sldId id="256" r:id="rId2"/>
    <p:sldId id="258" r:id="rId3"/>
    <p:sldId id="299" r:id="rId4"/>
    <p:sldId id="289" r:id="rId5"/>
    <p:sldId id="292" r:id="rId6"/>
    <p:sldId id="324" r:id="rId7"/>
    <p:sldId id="325" r:id="rId8"/>
    <p:sldId id="284" r:id="rId9"/>
    <p:sldId id="285" r:id="rId10"/>
    <p:sldId id="293" r:id="rId11"/>
    <p:sldId id="290" r:id="rId12"/>
    <p:sldId id="294" r:id="rId13"/>
    <p:sldId id="295" r:id="rId14"/>
    <p:sldId id="296" r:id="rId15"/>
    <p:sldId id="302" r:id="rId16"/>
    <p:sldId id="267" r:id="rId17"/>
    <p:sldId id="263" r:id="rId18"/>
    <p:sldId id="264" r:id="rId19"/>
    <p:sldId id="298" r:id="rId20"/>
    <p:sldId id="265" r:id="rId21"/>
    <p:sldId id="266" r:id="rId22"/>
    <p:sldId id="328" r:id="rId23"/>
    <p:sldId id="274" r:id="rId24"/>
    <p:sldId id="327" r:id="rId25"/>
    <p:sldId id="326" r:id="rId26"/>
    <p:sldId id="307" r:id="rId27"/>
    <p:sldId id="308" r:id="rId28"/>
    <p:sldId id="309" r:id="rId29"/>
    <p:sldId id="310" r:id="rId30"/>
    <p:sldId id="304" r:id="rId31"/>
    <p:sldId id="262" r:id="rId32"/>
    <p:sldId id="330" r:id="rId33"/>
    <p:sldId id="311" r:id="rId34"/>
    <p:sldId id="270" r:id="rId35"/>
    <p:sldId id="300" r:id="rId36"/>
    <p:sldId id="314" r:id="rId37"/>
    <p:sldId id="301" r:id="rId38"/>
    <p:sldId id="282" r:id="rId39"/>
    <p:sldId id="312" r:id="rId40"/>
    <p:sldId id="315" r:id="rId41"/>
    <p:sldId id="316" r:id="rId42"/>
    <p:sldId id="268" r:id="rId43"/>
    <p:sldId id="272" r:id="rId44"/>
    <p:sldId id="276" r:id="rId45"/>
    <p:sldId id="305" r:id="rId46"/>
    <p:sldId id="277" r:id="rId47"/>
    <p:sldId id="278" r:id="rId48"/>
    <p:sldId id="279" r:id="rId49"/>
    <p:sldId id="317" r:id="rId50"/>
    <p:sldId id="280" r:id="rId51"/>
    <p:sldId id="273" r:id="rId52"/>
    <p:sldId id="323" r:id="rId53"/>
    <p:sldId id="322" r:id="rId54"/>
    <p:sldId id="329"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601" autoAdjust="0"/>
    <p:restoredTop sz="93269" autoAdjust="0"/>
  </p:normalViewPr>
  <p:slideViewPr>
    <p:cSldViewPr snapToGrid="0">
      <p:cViewPr varScale="1">
        <p:scale>
          <a:sx n="86" d="100"/>
          <a:sy n="86" d="100"/>
        </p:scale>
        <p:origin x="60" y="432"/>
      </p:cViewPr>
      <p:guideLst/>
    </p:cSldViewPr>
  </p:slideViewPr>
  <p:notesTextViewPr>
    <p:cViewPr>
      <p:scale>
        <a:sx n="1" d="1"/>
        <a:sy n="1" d="1"/>
      </p:scale>
      <p:origin x="0" y="0"/>
    </p:cViewPr>
  </p:notesTextViewPr>
  <p:sorterViewPr>
    <p:cViewPr varScale="1">
      <p:scale>
        <a:sx n="100" d="100"/>
        <a:sy n="100" d="100"/>
      </p:scale>
      <p:origin x="0" y="-1608"/>
    </p:cViewPr>
  </p:sorterViewPr>
  <p:notesViewPr>
    <p:cSldViewPr snapToGrid="0">
      <p:cViewPr varScale="1">
        <p:scale>
          <a:sx n="85" d="100"/>
          <a:sy n="85" d="100"/>
        </p:scale>
        <p:origin x="3168"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17AB96-EA4E-45D9-BE0D-31444D58337D}" type="datetimeFigureOut">
              <a:rPr lang="en-GB" smtClean="0"/>
              <a:t>18/09/2023</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r>
              <a:rPr lang="en-GB" dirty="0" smtClean="0"/>
              <a:t>33</a:t>
            </a:r>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67C8F7-FF71-4F25-A9C3-008D9FDA093E}" type="slidenum">
              <a:rPr lang="en-GB" smtClean="0"/>
              <a:t>‹#›</a:t>
            </a:fld>
            <a:endParaRPr lang="en-GB" dirty="0"/>
          </a:p>
        </p:txBody>
      </p:sp>
    </p:spTree>
    <p:extLst>
      <p:ext uri="{BB962C8B-B14F-4D97-AF65-F5344CB8AC3E}">
        <p14:creationId xmlns:p14="http://schemas.microsoft.com/office/powerpoint/2010/main" val="2661379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867C8F7-FF71-4F25-A9C3-008D9FDA093E}" type="slidenum">
              <a:rPr lang="en-GB" smtClean="0"/>
              <a:t>1</a:t>
            </a:fld>
            <a:endParaRPr lang="en-GB" dirty="0"/>
          </a:p>
        </p:txBody>
      </p:sp>
    </p:spTree>
    <p:extLst>
      <p:ext uri="{BB962C8B-B14F-4D97-AF65-F5344CB8AC3E}">
        <p14:creationId xmlns:p14="http://schemas.microsoft.com/office/powerpoint/2010/main" val="17739649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867C8F7-FF71-4F25-A9C3-008D9FDA093E}" type="slidenum">
              <a:rPr lang="en-GB" smtClean="0"/>
              <a:t>47</a:t>
            </a:fld>
            <a:endParaRPr lang="en-GB" dirty="0"/>
          </a:p>
        </p:txBody>
      </p:sp>
    </p:spTree>
    <p:extLst>
      <p:ext uri="{BB962C8B-B14F-4D97-AF65-F5344CB8AC3E}">
        <p14:creationId xmlns:p14="http://schemas.microsoft.com/office/powerpoint/2010/main" val="1554600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fld id="{7867C8F7-FF71-4F25-A9C3-008D9FDA093E}" type="slidenum">
              <a:rPr lang="en-GB" smtClean="0"/>
              <a:t>48</a:t>
            </a:fld>
            <a:endParaRPr lang="en-GB" dirty="0"/>
          </a:p>
        </p:txBody>
      </p:sp>
    </p:spTree>
    <p:extLst>
      <p:ext uri="{BB962C8B-B14F-4D97-AF65-F5344CB8AC3E}">
        <p14:creationId xmlns:p14="http://schemas.microsoft.com/office/powerpoint/2010/main" val="10924422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867C8F7-FF71-4F25-A9C3-008D9FDA093E}" type="slidenum">
              <a:rPr lang="en-GB" smtClean="0"/>
              <a:t>50</a:t>
            </a:fld>
            <a:endParaRPr lang="en-GB" dirty="0"/>
          </a:p>
        </p:txBody>
      </p:sp>
    </p:spTree>
    <p:extLst>
      <p:ext uri="{BB962C8B-B14F-4D97-AF65-F5344CB8AC3E}">
        <p14:creationId xmlns:p14="http://schemas.microsoft.com/office/powerpoint/2010/main" val="1479190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Virtuous decent man driven by duty to Empire and role…. Absolutely not a tyrant but a man of his times who never travelled, Enlightened, interested in science and nature but inflexible to rights of Catholics, opposed to slavery but accepting it as normal and economically essential.</a:t>
            </a:r>
            <a:endParaRPr lang="en-GB" dirty="0"/>
          </a:p>
        </p:txBody>
      </p:sp>
      <p:sp>
        <p:nvSpPr>
          <p:cNvPr id="4" name="Slide Number Placeholder 3"/>
          <p:cNvSpPr>
            <a:spLocks noGrp="1"/>
          </p:cNvSpPr>
          <p:nvPr>
            <p:ph type="sldNum" sz="quarter" idx="10"/>
          </p:nvPr>
        </p:nvSpPr>
        <p:spPr/>
        <p:txBody>
          <a:bodyPr/>
          <a:lstStyle/>
          <a:p>
            <a:fld id="{7867C8F7-FF71-4F25-A9C3-008D9FDA093E}" type="slidenum">
              <a:rPr lang="en-GB" smtClean="0"/>
              <a:t>17</a:t>
            </a:fld>
            <a:endParaRPr lang="en-GB" dirty="0"/>
          </a:p>
        </p:txBody>
      </p:sp>
    </p:spTree>
    <p:extLst>
      <p:ext uri="{BB962C8B-B14F-4D97-AF65-F5344CB8AC3E}">
        <p14:creationId xmlns:p14="http://schemas.microsoft.com/office/powerpoint/2010/main" val="26857390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73088" y="1165225"/>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867C8F7-FF71-4F25-A9C3-008D9FDA093E}" type="slidenum">
              <a:rPr lang="en-GB" smtClean="0"/>
              <a:t>18</a:t>
            </a:fld>
            <a:endParaRPr lang="en-GB" dirty="0"/>
          </a:p>
        </p:txBody>
      </p:sp>
    </p:spTree>
    <p:extLst>
      <p:ext uri="{BB962C8B-B14F-4D97-AF65-F5344CB8AC3E}">
        <p14:creationId xmlns:p14="http://schemas.microsoft.com/office/powerpoint/2010/main" val="28459430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867C8F7-FF71-4F25-A9C3-008D9FDA093E}" type="slidenum">
              <a:rPr lang="en-GB" smtClean="0"/>
              <a:t>20</a:t>
            </a:fld>
            <a:endParaRPr lang="en-GB" dirty="0"/>
          </a:p>
        </p:txBody>
      </p:sp>
    </p:spTree>
    <p:extLst>
      <p:ext uri="{BB962C8B-B14F-4D97-AF65-F5344CB8AC3E}">
        <p14:creationId xmlns:p14="http://schemas.microsoft.com/office/powerpoint/2010/main" val="33252228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867C8F7-FF71-4F25-A9C3-008D9FDA093E}" type="slidenum">
              <a:rPr lang="en-GB" smtClean="0"/>
              <a:t>21</a:t>
            </a:fld>
            <a:endParaRPr lang="en-GB" dirty="0"/>
          </a:p>
        </p:txBody>
      </p:sp>
    </p:spTree>
    <p:extLst>
      <p:ext uri="{BB962C8B-B14F-4D97-AF65-F5344CB8AC3E}">
        <p14:creationId xmlns:p14="http://schemas.microsoft.com/office/powerpoint/2010/main" val="41737398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867C8F7-FF71-4F25-A9C3-008D9FDA093E}" type="slidenum">
              <a:rPr lang="en-GB" smtClean="0"/>
              <a:t>23</a:t>
            </a:fld>
            <a:endParaRPr lang="en-GB" dirty="0"/>
          </a:p>
        </p:txBody>
      </p:sp>
    </p:spTree>
    <p:extLst>
      <p:ext uri="{BB962C8B-B14F-4D97-AF65-F5344CB8AC3E}">
        <p14:creationId xmlns:p14="http://schemas.microsoft.com/office/powerpoint/2010/main" val="41298888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7588" y="3163888"/>
            <a:ext cx="2371725" cy="13335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867C8F7-FF71-4F25-A9C3-008D9FDA093E}" type="slidenum">
              <a:rPr lang="en-GB" smtClean="0"/>
              <a:t>42</a:t>
            </a:fld>
            <a:endParaRPr lang="en-GB" dirty="0"/>
          </a:p>
        </p:txBody>
      </p:sp>
      <p:pic>
        <p:nvPicPr>
          <p:cNvPr id="2050" name="Picture 2" descr="A wide view of a port town with several wharves. In the foreground, there are eight large sailing ships and an assortment of smaller vessels. Soldiers are disembarking from small boats onto a long wharf. The skyline of the town, with nine tall spires and many smaller buildings, is in the distance. A key at the bottom of the drawing indicates some prominent landmarks and the names of the warship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65" y="417689"/>
            <a:ext cx="5342113" cy="33736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82420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General Gage…garrison of 6,000 men</a:t>
            </a:r>
          </a:p>
          <a:p>
            <a:endParaRPr lang="en-GB" dirty="0"/>
          </a:p>
          <a:p>
            <a:endParaRPr lang="en-GB" dirty="0" smtClean="0"/>
          </a:p>
          <a:p>
            <a:r>
              <a:rPr lang="en-GB" dirty="0" smtClean="0"/>
              <a:t>Plan for morning raid to secure weapons.</a:t>
            </a:r>
          </a:p>
          <a:p>
            <a:endParaRPr lang="en-GB" dirty="0"/>
          </a:p>
          <a:p>
            <a:endParaRPr lang="en-GB" dirty="0" smtClean="0"/>
          </a:p>
          <a:p>
            <a:r>
              <a:rPr lang="en-GB" dirty="0" smtClean="0"/>
              <a:t>Wife of British Office supporter of Patriots.</a:t>
            </a:r>
          </a:p>
          <a:p>
            <a:endParaRPr lang="en-GB" dirty="0"/>
          </a:p>
          <a:p>
            <a:endParaRPr lang="en-GB" dirty="0" smtClean="0"/>
          </a:p>
          <a:p>
            <a:endParaRPr lang="en-GB" dirty="0"/>
          </a:p>
          <a:p>
            <a:endParaRPr lang="en-GB" dirty="0" smtClean="0"/>
          </a:p>
          <a:p>
            <a:r>
              <a:rPr lang="en-GB" dirty="0" smtClean="0"/>
              <a:t>British company of 500 men sent out to Boston</a:t>
            </a:r>
          </a:p>
          <a:p>
            <a:endParaRPr lang="en-GB" dirty="0"/>
          </a:p>
          <a:p>
            <a:endParaRPr lang="en-GB" dirty="0"/>
          </a:p>
        </p:txBody>
      </p:sp>
      <p:sp>
        <p:nvSpPr>
          <p:cNvPr id="4" name="Slide Number Placeholder 3"/>
          <p:cNvSpPr>
            <a:spLocks noGrp="1"/>
          </p:cNvSpPr>
          <p:nvPr>
            <p:ph type="sldNum" sz="quarter" idx="10"/>
          </p:nvPr>
        </p:nvSpPr>
        <p:spPr/>
        <p:txBody>
          <a:bodyPr/>
          <a:lstStyle/>
          <a:p>
            <a:fld id="{7867C8F7-FF71-4F25-A9C3-008D9FDA093E}" type="slidenum">
              <a:rPr lang="en-GB" smtClean="0"/>
              <a:t>44</a:t>
            </a:fld>
            <a:endParaRPr lang="en-GB" dirty="0"/>
          </a:p>
        </p:txBody>
      </p:sp>
    </p:spTree>
    <p:extLst>
      <p:ext uri="{BB962C8B-B14F-4D97-AF65-F5344CB8AC3E}">
        <p14:creationId xmlns:p14="http://schemas.microsoft.com/office/powerpoint/2010/main" val="32717157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smtClean="0"/>
          </a:p>
          <a:p>
            <a:r>
              <a:rPr lang="en-GB" dirty="0" smtClean="0"/>
              <a:t>British continue unaware Rebel force increasing every minute</a:t>
            </a:r>
            <a:endParaRPr lang="en-GB" dirty="0"/>
          </a:p>
        </p:txBody>
      </p:sp>
      <p:sp>
        <p:nvSpPr>
          <p:cNvPr id="4" name="Slide Number Placeholder 3"/>
          <p:cNvSpPr>
            <a:spLocks noGrp="1"/>
          </p:cNvSpPr>
          <p:nvPr>
            <p:ph type="sldNum" sz="quarter" idx="10"/>
          </p:nvPr>
        </p:nvSpPr>
        <p:spPr/>
        <p:txBody>
          <a:bodyPr/>
          <a:lstStyle/>
          <a:p>
            <a:fld id="{7867C8F7-FF71-4F25-A9C3-008D9FDA093E}" type="slidenum">
              <a:rPr lang="en-GB" smtClean="0"/>
              <a:t>46</a:t>
            </a:fld>
            <a:endParaRPr lang="en-GB" dirty="0"/>
          </a:p>
        </p:txBody>
      </p:sp>
    </p:spTree>
    <p:extLst>
      <p:ext uri="{BB962C8B-B14F-4D97-AF65-F5344CB8AC3E}">
        <p14:creationId xmlns:p14="http://schemas.microsoft.com/office/powerpoint/2010/main" val="24005767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dirty="0"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A158B95-4CF9-43A6-9066-8C025B146548}" type="datetimeFigureOut">
              <a:rPr lang="en-GB" smtClean="0"/>
              <a:t>18/09/2023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53E05A49-B8B3-424D-8B37-637C0C26C03A}" type="slidenum">
              <a:rPr lang="en-GB" smtClean="0"/>
              <a:t>‹#›</a:t>
            </a:fld>
            <a:endParaRPr lang="en-GB" dirty="0"/>
          </a:p>
        </p:txBody>
      </p:sp>
    </p:spTree>
    <p:extLst>
      <p:ext uri="{BB962C8B-B14F-4D97-AF65-F5344CB8AC3E}">
        <p14:creationId xmlns:p14="http://schemas.microsoft.com/office/powerpoint/2010/main" val="1558056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A158B95-4CF9-43A6-9066-8C025B146548}" type="datetimeFigureOut">
              <a:rPr lang="en-GB" smtClean="0"/>
              <a:t>18/09/2023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53E05A49-B8B3-424D-8B37-637C0C26C03A}" type="slidenum">
              <a:rPr lang="en-GB" smtClean="0"/>
              <a:t>‹#›</a:t>
            </a:fld>
            <a:endParaRPr lang="en-GB" dirty="0"/>
          </a:p>
        </p:txBody>
      </p:sp>
    </p:spTree>
    <p:extLst>
      <p:ext uri="{BB962C8B-B14F-4D97-AF65-F5344CB8AC3E}">
        <p14:creationId xmlns:p14="http://schemas.microsoft.com/office/powerpoint/2010/main" val="243205463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dirty="0" smtClean="0"/>
              <a:t>American History and Politics</a:t>
            </a:r>
            <a:br>
              <a:rPr lang="en-US" dirty="0" smtClean="0"/>
            </a:br>
            <a:r>
              <a:rPr lang="en-US" dirty="0" smtClean="0"/>
              <a:t>Session 1: Pre Columbian America</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dirty="0" smtClean="0"/>
              <a:t>The First Americans</a:t>
            </a:r>
          </a:p>
          <a:p>
            <a:pPr lvl="0"/>
            <a:endParaRPr lang="en-US" dirty="0" smtClean="0"/>
          </a:p>
          <a:p>
            <a:pPr lvl="0"/>
            <a:r>
              <a:rPr lang="en-US" dirty="0" smtClean="0"/>
              <a:t>Native American cultures 1493</a:t>
            </a:r>
          </a:p>
          <a:p>
            <a:pPr lvl="0"/>
            <a:endParaRPr lang="en-US" dirty="0" smtClean="0"/>
          </a:p>
          <a:p>
            <a:pPr lvl="0"/>
            <a:r>
              <a:rPr lang="en-US" dirty="0" smtClean="0"/>
              <a:t>The W</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9A158B95-4CF9-43A6-9066-8C025B146548}" type="datetimeFigureOut">
              <a:rPr lang="en-GB" smtClean="0"/>
              <a:t>18/09/2023</a:t>
            </a:fld>
            <a:endParaRPr lang="en-GB"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53E05A49-B8B3-424D-8B37-637C0C26C03A}" type="slidenum">
              <a:rPr lang="en-GB" smtClean="0"/>
              <a:t>‹#›</a:t>
            </a:fld>
            <a:endParaRPr lang="en-GB" dirty="0"/>
          </a:p>
        </p:txBody>
      </p:sp>
    </p:spTree>
    <p:extLst>
      <p:ext uri="{BB962C8B-B14F-4D97-AF65-F5344CB8AC3E}">
        <p14:creationId xmlns:p14="http://schemas.microsoft.com/office/powerpoint/2010/main" val="3685335589"/>
      </p:ext>
    </p:extLst>
  </p:cSld>
  <p:clrMap bg1="lt1" tx1="dk1" bg2="lt2" tx2="dk2" accent1="accent1" accent2="accent2" accent3="accent3" accent4="accent4" accent5="accent5" accent6="accent6" hlink="hlink" folHlink="folHlink"/>
  <p:sldLayoutIdLst>
    <p:sldLayoutId id="2147483780" r:id="rId1"/>
    <p:sldLayoutId id="2147483781" r:id="rId2"/>
  </p:sldLayoutIdLst>
  <p:txStyles>
    <p:titleStyle>
      <a:lvl1pPr algn="l" defTabSz="457200" rtl="0" eaLnBrk="1" latinLnBrk="0" hangingPunct="1">
        <a:spcBef>
          <a:spcPct val="0"/>
        </a:spcBef>
        <a:buNone/>
        <a:defRPr sz="3600" kern="1200" baseline="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baseline="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2.jpe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3.jpeg"/><Relationship Id="rId4" Type="http://schemas.openxmlformats.org/officeDocument/2006/relationships/image" Target="../media/image14.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en.wikipedia.org/wiki/Patriots_(American_Revolution)" TargetMode="External"/><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hyperlink" Target="https://en.wikipedia.org/wiki/American_Revolution#cite_note-49"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59765" y="941384"/>
            <a:ext cx="10151165" cy="1150212"/>
          </a:xfrm>
        </p:spPr>
        <p:txBody>
          <a:bodyPr/>
          <a:lstStyle/>
          <a:p>
            <a:pPr algn="ctr"/>
            <a:r>
              <a:rPr lang="en-GB" dirty="0" smtClean="0"/>
              <a:t>American History </a:t>
            </a:r>
            <a:endParaRPr lang="en-GB" dirty="0"/>
          </a:p>
        </p:txBody>
      </p:sp>
      <p:sp>
        <p:nvSpPr>
          <p:cNvPr id="4" name="Subtitle 3"/>
          <p:cNvSpPr>
            <a:spLocks noGrp="1"/>
          </p:cNvSpPr>
          <p:nvPr>
            <p:ph type="subTitle" idx="1"/>
          </p:nvPr>
        </p:nvSpPr>
        <p:spPr>
          <a:xfrm>
            <a:off x="3143882" y="3262604"/>
            <a:ext cx="8915399" cy="1126283"/>
          </a:xfrm>
        </p:spPr>
        <p:txBody>
          <a:bodyPr>
            <a:normAutofit/>
          </a:bodyPr>
          <a:lstStyle/>
          <a:p>
            <a:r>
              <a:rPr lang="en-GB" sz="3200" dirty="0" smtClean="0">
                <a:latin typeface="Arial" panose="020B0604020202020204" pitchFamily="34" charset="0"/>
                <a:cs typeface="Arial" panose="020B0604020202020204" pitchFamily="34" charset="0"/>
              </a:rPr>
              <a:t>Talk 5: From Unity to Revolution</a:t>
            </a:r>
            <a:endParaRPr lang="en-GB"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408953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432199"/>
            <a:ext cx="8911687" cy="707979"/>
          </a:xfrm>
        </p:spPr>
        <p:txBody>
          <a:bodyPr/>
          <a:lstStyle/>
          <a:p>
            <a:r>
              <a:rPr lang="en-GB" dirty="0" smtClean="0"/>
              <a:t>The new regime takes over 1758</a:t>
            </a:r>
            <a:endParaRPr lang="en-GB" dirty="0"/>
          </a:p>
        </p:txBody>
      </p:sp>
      <p:pic>
        <p:nvPicPr>
          <p:cNvPr id="4098" name="Picture 2" descr="William Pitt, 1st Earl of Chath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395" y="1591136"/>
            <a:ext cx="4958292" cy="332175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undefin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4280" y="1705101"/>
            <a:ext cx="5226756" cy="333053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611130" y="1103290"/>
            <a:ext cx="3560590" cy="523220"/>
          </a:xfrm>
          <a:prstGeom prst="rect">
            <a:avLst/>
          </a:prstGeom>
          <a:noFill/>
        </p:spPr>
        <p:txBody>
          <a:bodyPr wrap="none" rtlCol="0">
            <a:spAutoFit/>
          </a:bodyPr>
          <a:lstStyle/>
          <a:p>
            <a:r>
              <a:rPr lang="en-GB" sz="2800" dirty="0" smtClean="0">
                <a:latin typeface="Arial" panose="020B0604020202020204" pitchFamily="34" charset="0"/>
                <a:cs typeface="Arial" panose="020B0604020202020204" pitchFamily="34" charset="0"/>
              </a:rPr>
              <a:t>William Pitt..the elder</a:t>
            </a:r>
            <a:endParaRPr lang="en-GB" sz="2800" dirty="0">
              <a:latin typeface="Arial" panose="020B0604020202020204" pitchFamily="34" charset="0"/>
              <a:cs typeface="Arial" panose="020B0604020202020204" pitchFamily="34" charset="0"/>
            </a:endParaRPr>
          </a:p>
        </p:txBody>
      </p:sp>
      <p:sp>
        <p:nvSpPr>
          <p:cNvPr id="7" name="TextBox 6"/>
          <p:cNvSpPr txBox="1"/>
          <p:nvPr/>
        </p:nvSpPr>
        <p:spPr>
          <a:xfrm>
            <a:off x="7466009" y="1186206"/>
            <a:ext cx="2883546" cy="523220"/>
          </a:xfrm>
          <a:prstGeom prst="rect">
            <a:avLst/>
          </a:prstGeom>
          <a:noFill/>
        </p:spPr>
        <p:txBody>
          <a:bodyPr wrap="none" rtlCol="0">
            <a:spAutoFit/>
          </a:bodyPr>
          <a:lstStyle/>
          <a:p>
            <a:r>
              <a:rPr lang="en-GB" sz="2800" dirty="0">
                <a:latin typeface="Arial" panose="020B0604020202020204" pitchFamily="34" charset="0"/>
                <a:cs typeface="Arial" panose="020B0604020202020204" pitchFamily="34" charset="0"/>
              </a:rPr>
              <a:t>General Amherst</a:t>
            </a:r>
          </a:p>
        </p:txBody>
      </p:sp>
      <p:sp>
        <p:nvSpPr>
          <p:cNvPr id="5" name="TextBox 4"/>
          <p:cNvSpPr txBox="1"/>
          <p:nvPr/>
        </p:nvSpPr>
        <p:spPr>
          <a:xfrm>
            <a:off x="999568" y="5326122"/>
            <a:ext cx="11548534" cy="646331"/>
          </a:xfrm>
          <a:prstGeom prst="rect">
            <a:avLst/>
          </a:prstGeom>
          <a:noFill/>
        </p:spPr>
        <p:txBody>
          <a:bodyPr wrap="square" rtlCol="0">
            <a:spAutoFit/>
          </a:bodyPr>
          <a:lstStyle/>
          <a:p>
            <a:r>
              <a:rPr lang="en-GB" dirty="0" smtClean="0"/>
              <a:t>William Pit </a:t>
            </a:r>
            <a:r>
              <a:rPr lang="en-GB" dirty="0" smtClean="0"/>
              <a:t>‘</a:t>
            </a:r>
            <a:r>
              <a:rPr lang="en-GB" dirty="0" smtClean="0"/>
              <a:t>effective’ PM  (partner to Lord Newcastle) fires General Abercrombie. Plans simultaneous attacks on Great Lake forts, Arcadia, and  Quebec. General Amherst in charge. </a:t>
            </a:r>
          </a:p>
        </p:txBody>
      </p:sp>
      <p:sp>
        <p:nvSpPr>
          <p:cNvPr id="9" name="TextBox 8"/>
          <p:cNvSpPr txBox="1"/>
          <p:nvPr/>
        </p:nvSpPr>
        <p:spPr>
          <a:xfrm>
            <a:off x="1094147" y="6211669"/>
            <a:ext cx="11548534" cy="646331"/>
          </a:xfrm>
          <a:prstGeom prst="rect">
            <a:avLst/>
          </a:prstGeom>
          <a:noFill/>
        </p:spPr>
        <p:txBody>
          <a:bodyPr wrap="square" rtlCol="0">
            <a:spAutoFit/>
          </a:bodyPr>
          <a:lstStyle/>
          <a:p>
            <a:r>
              <a:rPr lang="en-GB" dirty="0" smtClean="0"/>
              <a:t>Amherst advances north, sends General Wolfe to attack Quebec </a:t>
            </a:r>
          </a:p>
          <a:p>
            <a:r>
              <a:rPr lang="en-GB" dirty="0" smtClean="0"/>
              <a:t>Montcalm withdraws to defend Quebec.  </a:t>
            </a:r>
            <a:endParaRPr lang="en-GB" dirty="0"/>
          </a:p>
        </p:txBody>
      </p:sp>
      <p:sp>
        <p:nvSpPr>
          <p:cNvPr id="10" name="TextBox 9"/>
          <p:cNvSpPr txBox="1"/>
          <p:nvPr/>
        </p:nvSpPr>
        <p:spPr>
          <a:xfrm>
            <a:off x="11539470" y="437881"/>
            <a:ext cx="312906" cy="369332"/>
          </a:xfrm>
          <a:prstGeom prst="rect">
            <a:avLst/>
          </a:prstGeom>
          <a:noFill/>
        </p:spPr>
        <p:txBody>
          <a:bodyPr wrap="none" rtlCol="0">
            <a:spAutoFit/>
          </a:bodyPr>
          <a:lstStyle/>
          <a:p>
            <a:r>
              <a:rPr lang="en-GB" dirty="0" smtClean="0"/>
              <a:t>9</a:t>
            </a:r>
            <a:endParaRPr lang="en-GB" dirty="0"/>
          </a:p>
        </p:txBody>
      </p:sp>
    </p:spTree>
    <p:extLst>
      <p:ext uri="{BB962C8B-B14F-4D97-AF65-F5344CB8AC3E}">
        <p14:creationId xmlns:p14="http://schemas.microsoft.com/office/powerpoint/2010/main" val="3373136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3681" y="82244"/>
            <a:ext cx="8911687" cy="1280890"/>
          </a:xfrm>
        </p:spPr>
        <p:txBody>
          <a:bodyPr/>
          <a:lstStyle/>
          <a:p>
            <a:pPr algn="ctr"/>
            <a:r>
              <a:rPr lang="en-GB" dirty="0" smtClean="0"/>
              <a:t>Battle of Quebec 1759</a:t>
            </a:r>
            <a:endParaRPr lang="en-GB" dirty="0"/>
          </a:p>
        </p:txBody>
      </p:sp>
      <p:pic>
        <p:nvPicPr>
          <p:cNvPr id="1026" name="Picture 2" descr="“A View of the Taking of Quebec”, 13 September 175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755" y="993422"/>
            <a:ext cx="8421512" cy="571782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692446" y="1174043"/>
            <a:ext cx="3092513" cy="923330"/>
          </a:xfrm>
          <a:prstGeom prst="rect">
            <a:avLst/>
          </a:prstGeom>
          <a:solidFill>
            <a:schemeClr val="bg1">
              <a:lumMod val="95000"/>
            </a:schemeClr>
          </a:solidFill>
        </p:spPr>
        <p:txBody>
          <a:bodyPr wrap="none" rtlCol="0">
            <a:spAutoFit/>
          </a:bodyPr>
          <a:lstStyle/>
          <a:p>
            <a:r>
              <a:rPr lang="en-GB" dirty="0" smtClean="0"/>
              <a:t>General Wolfe with 4,000 </a:t>
            </a:r>
          </a:p>
          <a:p>
            <a:r>
              <a:rPr lang="en-GB" dirty="0" smtClean="0"/>
              <a:t>Men Leads surprise attack</a:t>
            </a:r>
          </a:p>
          <a:p>
            <a:r>
              <a:rPr lang="en-GB" dirty="0" smtClean="0"/>
              <a:t>Up cliffs behind Quebec</a:t>
            </a:r>
            <a:endParaRPr lang="en-GB" dirty="0"/>
          </a:p>
        </p:txBody>
      </p:sp>
      <p:sp>
        <p:nvSpPr>
          <p:cNvPr id="5" name="TextBox 4"/>
          <p:cNvSpPr txBox="1"/>
          <p:nvPr/>
        </p:nvSpPr>
        <p:spPr>
          <a:xfrm>
            <a:off x="8822267" y="2681111"/>
            <a:ext cx="3129383" cy="1200329"/>
          </a:xfrm>
          <a:prstGeom prst="rect">
            <a:avLst/>
          </a:prstGeom>
          <a:noFill/>
        </p:spPr>
        <p:txBody>
          <a:bodyPr wrap="none" rtlCol="0">
            <a:spAutoFit/>
          </a:bodyPr>
          <a:lstStyle/>
          <a:p>
            <a:r>
              <a:rPr lang="en-GB" dirty="0" smtClean="0"/>
              <a:t>Montcalm’ s army of 4,000</a:t>
            </a:r>
          </a:p>
          <a:p>
            <a:r>
              <a:rPr lang="en-GB" dirty="0"/>
              <a:t>d</a:t>
            </a:r>
            <a:r>
              <a:rPr lang="en-GB" dirty="0" smtClean="0"/>
              <a:t>estroyed, Wolfe &amp;</a:t>
            </a:r>
          </a:p>
          <a:p>
            <a:r>
              <a:rPr lang="en-GB" dirty="0" smtClean="0"/>
              <a:t>Montcalm killed. Quebec</a:t>
            </a:r>
          </a:p>
          <a:p>
            <a:r>
              <a:rPr lang="en-GB" dirty="0" smtClean="0"/>
              <a:t>occupied</a:t>
            </a:r>
            <a:endParaRPr lang="en-GB" dirty="0"/>
          </a:p>
        </p:txBody>
      </p:sp>
      <p:sp>
        <p:nvSpPr>
          <p:cNvPr id="6" name="TextBox 5"/>
          <p:cNvSpPr txBox="1"/>
          <p:nvPr/>
        </p:nvSpPr>
        <p:spPr>
          <a:xfrm>
            <a:off x="8823858" y="4145804"/>
            <a:ext cx="2953053" cy="1200329"/>
          </a:xfrm>
          <a:prstGeom prst="rect">
            <a:avLst/>
          </a:prstGeom>
          <a:solidFill>
            <a:schemeClr val="bg1">
              <a:lumMod val="95000"/>
            </a:schemeClr>
          </a:solidFill>
        </p:spPr>
        <p:txBody>
          <a:bodyPr wrap="none" rtlCol="0">
            <a:spAutoFit/>
          </a:bodyPr>
          <a:lstStyle/>
          <a:p>
            <a:r>
              <a:rPr lang="en-GB" dirty="0" smtClean="0"/>
              <a:t>British capture Montreal. </a:t>
            </a:r>
            <a:endParaRPr lang="en-GB" dirty="0"/>
          </a:p>
          <a:p>
            <a:r>
              <a:rPr lang="en-GB" dirty="0" smtClean="0"/>
              <a:t>French army surrenders, </a:t>
            </a:r>
          </a:p>
          <a:p>
            <a:r>
              <a:rPr lang="en-GB" dirty="0" smtClean="0"/>
              <a:t>Canada now British</a:t>
            </a:r>
          </a:p>
          <a:p>
            <a:r>
              <a:rPr lang="en-GB" dirty="0" smtClean="0"/>
              <a:t> </a:t>
            </a:r>
            <a:endParaRPr lang="en-GB" i="1" u="sng" dirty="0"/>
          </a:p>
        </p:txBody>
      </p:sp>
      <p:sp>
        <p:nvSpPr>
          <p:cNvPr id="4" name="TextBox 3"/>
          <p:cNvSpPr txBox="1"/>
          <p:nvPr/>
        </p:nvSpPr>
        <p:spPr>
          <a:xfrm>
            <a:off x="8839359" y="5213404"/>
            <a:ext cx="3170504" cy="1477328"/>
          </a:xfrm>
          <a:prstGeom prst="rect">
            <a:avLst/>
          </a:prstGeom>
          <a:solidFill>
            <a:schemeClr val="bg1"/>
          </a:solidFill>
        </p:spPr>
        <p:txBody>
          <a:bodyPr wrap="square" rtlCol="0">
            <a:spAutoFit/>
          </a:bodyPr>
          <a:lstStyle/>
          <a:p>
            <a:r>
              <a:rPr lang="en-GB" dirty="0" smtClean="0"/>
              <a:t>French ally and Ottawa chief Pontiac realises no more help from France and must unite tribes to </a:t>
            </a:r>
          </a:p>
          <a:p>
            <a:r>
              <a:rPr lang="en-GB" dirty="0"/>
              <a:t>k</a:t>
            </a:r>
            <a:r>
              <a:rPr lang="en-GB" dirty="0" smtClean="0"/>
              <a:t>eep land</a:t>
            </a:r>
          </a:p>
        </p:txBody>
      </p:sp>
      <p:sp>
        <p:nvSpPr>
          <p:cNvPr id="8" name="TextBox 7"/>
          <p:cNvSpPr txBox="1"/>
          <p:nvPr/>
        </p:nvSpPr>
        <p:spPr>
          <a:xfrm>
            <a:off x="11397803" y="437881"/>
            <a:ext cx="454573" cy="369332"/>
          </a:xfrm>
          <a:prstGeom prst="rect">
            <a:avLst/>
          </a:prstGeom>
          <a:noFill/>
        </p:spPr>
        <p:txBody>
          <a:bodyPr wrap="square" rtlCol="0">
            <a:spAutoFit/>
          </a:bodyPr>
          <a:lstStyle/>
          <a:p>
            <a:r>
              <a:rPr lang="en-GB" dirty="0" smtClean="0"/>
              <a:t>10</a:t>
            </a:r>
            <a:endParaRPr lang="en-GB" dirty="0"/>
          </a:p>
        </p:txBody>
      </p:sp>
    </p:spTree>
    <p:extLst>
      <p:ext uri="{BB962C8B-B14F-4D97-AF65-F5344CB8AC3E}">
        <p14:creationId xmlns:p14="http://schemas.microsoft.com/office/powerpoint/2010/main" val="4094970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4282" y="178061"/>
            <a:ext cx="8911687" cy="1280890"/>
          </a:xfrm>
        </p:spPr>
        <p:txBody>
          <a:bodyPr/>
          <a:lstStyle/>
          <a:p>
            <a:pPr algn="ctr"/>
            <a:r>
              <a:rPr lang="en-GB" dirty="0" smtClean="0"/>
              <a:t>Pontiac’s War 1762-63</a:t>
            </a:r>
            <a:endParaRPr lang="en-GB" dirty="0"/>
          </a:p>
        </p:txBody>
      </p:sp>
      <p:pic>
        <p:nvPicPr>
          <p:cNvPr id="5122" name="Picture 2" descr="Pontiac's W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333" y="1332089"/>
            <a:ext cx="6888289" cy="552591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289442" y="1450625"/>
            <a:ext cx="5139626" cy="1477328"/>
          </a:xfrm>
          <a:prstGeom prst="rect">
            <a:avLst/>
          </a:prstGeom>
          <a:noFill/>
        </p:spPr>
        <p:txBody>
          <a:bodyPr wrap="square" rtlCol="0">
            <a:spAutoFit/>
          </a:bodyPr>
          <a:lstStyle/>
          <a:p>
            <a:r>
              <a:rPr lang="en-GB" dirty="0" smtClean="0"/>
              <a:t>Pontiac secures alliance with multiple Great Lake Tribes : “</a:t>
            </a:r>
            <a:r>
              <a:rPr lang="en-GB" dirty="0"/>
              <a:t>If you suffer the English among </a:t>
            </a:r>
            <a:r>
              <a:rPr lang="en-GB" dirty="0" smtClean="0"/>
              <a:t>you, you </a:t>
            </a:r>
            <a:r>
              <a:rPr lang="en-GB" dirty="0"/>
              <a:t>are dead men. Sickness, smallpox, </a:t>
            </a:r>
            <a:r>
              <a:rPr lang="en-GB" dirty="0" smtClean="0"/>
              <a:t>and </a:t>
            </a:r>
            <a:r>
              <a:rPr lang="en-GB" dirty="0"/>
              <a:t>their poison [alcohol] will destroy you </a:t>
            </a:r>
            <a:r>
              <a:rPr lang="en-GB" dirty="0" smtClean="0"/>
              <a:t>entirely”</a:t>
            </a:r>
            <a:endParaRPr lang="en-GB" dirty="0"/>
          </a:p>
        </p:txBody>
      </p:sp>
      <p:sp>
        <p:nvSpPr>
          <p:cNvPr id="5" name="TextBox 4"/>
          <p:cNvSpPr txBox="1"/>
          <p:nvPr/>
        </p:nvSpPr>
        <p:spPr>
          <a:xfrm>
            <a:off x="7295961" y="3426734"/>
            <a:ext cx="4307589" cy="923330"/>
          </a:xfrm>
          <a:prstGeom prst="rect">
            <a:avLst/>
          </a:prstGeom>
          <a:solidFill>
            <a:schemeClr val="bg1"/>
          </a:solidFill>
        </p:spPr>
        <p:txBody>
          <a:bodyPr wrap="none" rtlCol="0">
            <a:spAutoFit/>
          </a:bodyPr>
          <a:lstStyle/>
          <a:p>
            <a:r>
              <a:rPr lang="en-GB" dirty="0" smtClean="0"/>
              <a:t>Amherst beliefs Indians incapable of </a:t>
            </a:r>
          </a:p>
          <a:p>
            <a:r>
              <a:rPr lang="en-GB" dirty="0" smtClean="0"/>
              <a:t>resistance, attempts to disarm them,</a:t>
            </a:r>
          </a:p>
          <a:p>
            <a:r>
              <a:rPr lang="en-GB" dirty="0" smtClean="0"/>
              <a:t>withdraws most of army</a:t>
            </a:r>
            <a:endParaRPr lang="en-GB" dirty="0"/>
          </a:p>
        </p:txBody>
      </p:sp>
      <p:sp>
        <p:nvSpPr>
          <p:cNvPr id="8" name="TextBox 7"/>
          <p:cNvSpPr txBox="1"/>
          <p:nvPr/>
        </p:nvSpPr>
        <p:spPr>
          <a:xfrm>
            <a:off x="7249981" y="5558273"/>
            <a:ext cx="5022529" cy="646331"/>
          </a:xfrm>
          <a:prstGeom prst="rect">
            <a:avLst/>
          </a:prstGeom>
          <a:noFill/>
        </p:spPr>
        <p:txBody>
          <a:bodyPr wrap="none" rtlCol="0">
            <a:spAutoFit/>
          </a:bodyPr>
          <a:lstStyle/>
          <a:p>
            <a:r>
              <a:rPr lang="en-GB" dirty="0" smtClean="0"/>
              <a:t>English forts taken, 500 Soldiers 2,000 settlers</a:t>
            </a:r>
          </a:p>
          <a:p>
            <a:r>
              <a:rPr lang="en-GB" dirty="0" smtClean="0"/>
              <a:t> killed. …..Amherst fired</a:t>
            </a:r>
          </a:p>
        </p:txBody>
      </p:sp>
      <p:sp>
        <p:nvSpPr>
          <p:cNvPr id="3" name="TextBox 2"/>
          <p:cNvSpPr txBox="1"/>
          <p:nvPr/>
        </p:nvSpPr>
        <p:spPr>
          <a:xfrm>
            <a:off x="7502182" y="4786488"/>
            <a:ext cx="1933543" cy="369332"/>
          </a:xfrm>
          <a:prstGeom prst="rect">
            <a:avLst/>
          </a:prstGeom>
          <a:solidFill>
            <a:schemeClr val="bg1"/>
          </a:solidFill>
        </p:spPr>
        <p:txBody>
          <a:bodyPr wrap="none" rtlCol="0">
            <a:spAutoFit/>
          </a:bodyPr>
          <a:lstStyle/>
          <a:p>
            <a:r>
              <a:rPr lang="en-GB" dirty="0" smtClean="0"/>
              <a:t>Pontiac attacks</a:t>
            </a:r>
          </a:p>
        </p:txBody>
      </p:sp>
      <p:sp>
        <p:nvSpPr>
          <p:cNvPr id="4" name="TextBox 3"/>
          <p:cNvSpPr txBox="1"/>
          <p:nvPr/>
        </p:nvSpPr>
        <p:spPr>
          <a:xfrm>
            <a:off x="11294772" y="334851"/>
            <a:ext cx="441146" cy="369332"/>
          </a:xfrm>
          <a:prstGeom prst="rect">
            <a:avLst/>
          </a:prstGeom>
          <a:noFill/>
        </p:spPr>
        <p:txBody>
          <a:bodyPr wrap="none" rtlCol="0">
            <a:spAutoFit/>
          </a:bodyPr>
          <a:lstStyle/>
          <a:p>
            <a:r>
              <a:rPr lang="en-GB" dirty="0" smtClean="0"/>
              <a:t>11</a:t>
            </a:r>
            <a:endParaRPr lang="en-GB" dirty="0"/>
          </a:p>
        </p:txBody>
      </p:sp>
    </p:spTree>
    <p:extLst>
      <p:ext uri="{BB962C8B-B14F-4D97-AF65-F5344CB8AC3E}">
        <p14:creationId xmlns:p14="http://schemas.microsoft.com/office/powerpoint/2010/main" val="3949105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animBg="1"/>
      <p:bldP spid="8" grpId="0"/>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9192" y="308021"/>
            <a:ext cx="10208675" cy="1280890"/>
          </a:xfrm>
        </p:spPr>
        <p:txBody>
          <a:bodyPr/>
          <a:lstStyle/>
          <a:p>
            <a:r>
              <a:rPr lang="en-GB" dirty="0" smtClean="0"/>
              <a:t>Battle of Bushy Run 1763 and Peace Treaty</a:t>
            </a:r>
            <a:endParaRPr lang="en-GB" dirty="0"/>
          </a:p>
        </p:txBody>
      </p:sp>
      <p:pic>
        <p:nvPicPr>
          <p:cNvPr id="1026" name="Picture 2"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140" y="965916"/>
            <a:ext cx="7900792" cy="589208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500057" y="2269701"/>
            <a:ext cx="3962399" cy="923330"/>
          </a:xfrm>
          <a:prstGeom prst="rect">
            <a:avLst/>
          </a:prstGeom>
          <a:solidFill>
            <a:schemeClr val="bg1"/>
          </a:solidFill>
        </p:spPr>
        <p:txBody>
          <a:bodyPr wrap="square" rtlCol="0">
            <a:spAutoFit/>
          </a:bodyPr>
          <a:lstStyle/>
          <a:p>
            <a:r>
              <a:rPr lang="en-GB" dirty="0" smtClean="0"/>
              <a:t>British (42</a:t>
            </a:r>
            <a:r>
              <a:rPr lang="en-GB" baseline="30000" dirty="0" smtClean="0"/>
              <a:t>nd</a:t>
            </a:r>
            <a:r>
              <a:rPr lang="en-GB" dirty="0" smtClean="0"/>
              <a:t> Highlanders ambush Indians, 'win’ battle and recover forts..</a:t>
            </a:r>
            <a:endParaRPr lang="en-GB" dirty="0"/>
          </a:p>
        </p:txBody>
      </p:sp>
      <p:sp>
        <p:nvSpPr>
          <p:cNvPr id="6" name="TextBox 5"/>
          <p:cNvSpPr txBox="1"/>
          <p:nvPr/>
        </p:nvSpPr>
        <p:spPr>
          <a:xfrm>
            <a:off x="8397027" y="3736702"/>
            <a:ext cx="3515932" cy="923330"/>
          </a:xfrm>
          <a:prstGeom prst="rect">
            <a:avLst/>
          </a:prstGeom>
          <a:solidFill>
            <a:schemeClr val="bg1"/>
          </a:solidFill>
        </p:spPr>
        <p:txBody>
          <a:bodyPr wrap="square" rtlCol="0">
            <a:spAutoFit/>
          </a:bodyPr>
          <a:lstStyle/>
          <a:p>
            <a:r>
              <a:rPr lang="en-GB" dirty="0" smtClean="0"/>
              <a:t>Peace Treaty. British agree to </a:t>
            </a:r>
          </a:p>
          <a:p>
            <a:r>
              <a:rPr lang="en-GB" dirty="0" smtClean="0"/>
              <a:t>Abandon forts and new </a:t>
            </a:r>
          </a:p>
          <a:p>
            <a:r>
              <a:rPr lang="en-GB" dirty="0" smtClean="0"/>
              <a:t>boundaries</a:t>
            </a:r>
          </a:p>
        </p:txBody>
      </p:sp>
      <p:sp>
        <p:nvSpPr>
          <p:cNvPr id="7" name="TextBox 6"/>
          <p:cNvSpPr txBox="1"/>
          <p:nvPr/>
        </p:nvSpPr>
        <p:spPr>
          <a:xfrm>
            <a:off x="8474299" y="1141846"/>
            <a:ext cx="3528811" cy="646331"/>
          </a:xfrm>
          <a:prstGeom prst="rect">
            <a:avLst/>
          </a:prstGeom>
          <a:solidFill>
            <a:schemeClr val="bg1"/>
          </a:solidFill>
        </p:spPr>
        <p:txBody>
          <a:bodyPr wrap="square" rtlCol="0">
            <a:spAutoFit/>
          </a:bodyPr>
          <a:lstStyle/>
          <a:p>
            <a:r>
              <a:rPr lang="en-GB" dirty="0" smtClean="0"/>
              <a:t>British recover and adapt to </a:t>
            </a:r>
          </a:p>
          <a:p>
            <a:r>
              <a:rPr lang="en-GB" dirty="0" smtClean="0"/>
              <a:t>To war in forest and return</a:t>
            </a:r>
            <a:endParaRPr lang="en-GB" dirty="0"/>
          </a:p>
        </p:txBody>
      </p:sp>
      <p:sp>
        <p:nvSpPr>
          <p:cNvPr id="8" name="TextBox 7"/>
          <p:cNvSpPr txBox="1"/>
          <p:nvPr/>
        </p:nvSpPr>
        <p:spPr>
          <a:xfrm>
            <a:off x="11397803" y="437881"/>
            <a:ext cx="454573" cy="369332"/>
          </a:xfrm>
          <a:prstGeom prst="rect">
            <a:avLst/>
          </a:prstGeom>
          <a:noFill/>
        </p:spPr>
        <p:txBody>
          <a:bodyPr wrap="square" rtlCol="0">
            <a:spAutoFit/>
          </a:bodyPr>
          <a:lstStyle/>
          <a:p>
            <a:r>
              <a:rPr lang="en-GB" dirty="0" smtClean="0"/>
              <a:t>12</a:t>
            </a:r>
            <a:endParaRPr lang="en-GB" dirty="0"/>
          </a:p>
        </p:txBody>
      </p:sp>
      <p:sp>
        <p:nvSpPr>
          <p:cNvPr id="3" name="TextBox 2"/>
          <p:cNvSpPr txBox="1"/>
          <p:nvPr/>
        </p:nvSpPr>
        <p:spPr>
          <a:xfrm>
            <a:off x="8680361" y="5280337"/>
            <a:ext cx="2406428" cy="646331"/>
          </a:xfrm>
          <a:prstGeom prst="rect">
            <a:avLst/>
          </a:prstGeom>
          <a:solidFill>
            <a:schemeClr val="bg1"/>
          </a:solidFill>
        </p:spPr>
        <p:txBody>
          <a:bodyPr wrap="none" rtlCol="0">
            <a:spAutoFit/>
          </a:bodyPr>
          <a:lstStyle/>
          <a:p>
            <a:r>
              <a:rPr lang="en-GB" dirty="0"/>
              <a:t>Colonists see treaty </a:t>
            </a:r>
            <a:endParaRPr lang="en-GB" dirty="0" smtClean="0"/>
          </a:p>
          <a:p>
            <a:r>
              <a:rPr lang="en-GB" dirty="0" smtClean="0"/>
              <a:t>as </a:t>
            </a:r>
            <a:r>
              <a:rPr lang="en-GB" dirty="0"/>
              <a:t>too generous</a:t>
            </a:r>
          </a:p>
        </p:txBody>
      </p:sp>
    </p:spTree>
    <p:extLst>
      <p:ext uri="{BB962C8B-B14F-4D97-AF65-F5344CB8AC3E}">
        <p14:creationId xmlns:p14="http://schemas.microsoft.com/office/powerpoint/2010/main" val="1528519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7619" y="0"/>
            <a:ext cx="9824853" cy="1280890"/>
          </a:xfrm>
        </p:spPr>
        <p:txBody>
          <a:bodyPr/>
          <a:lstStyle/>
          <a:p>
            <a:pPr algn="ctr"/>
            <a:r>
              <a:rPr lang="en-GB" dirty="0" smtClean="0"/>
              <a:t>Impact of war on British &amp; North America</a:t>
            </a:r>
            <a:endParaRPr lang="en-GB" dirty="0"/>
          </a:p>
        </p:txBody>
      </p:sp>
      <p:sp>
        <p:nvSpPr>
          <p:cNvPr id="3" name="Content Placeholder 2"/>
          <p:cNvSpPr>
            <a:spLocks noGrp="1"/>
          </p:cNvSpPr>
          <p:nvPr>
            <p:ph idx="1"/>
          </p:nvPr>
        </p:nvSpPr>
        <p:spPr>
          <a:xfrm>
            <a:off x="1524885" y="881442"/>
            <a:ext cx="11040531" cy="1488586"/>
          </a:xfrm>
        </p:spPr>
        <p:txBody>
          <a:bodyPr>
            <a:noAutofit/>
          </a:bodyPr>
          <a:lstStyle/>
          <a:p>
            <a:r>
              <a:rPr lang="en-GB" sz="2400" dirty="0" smtClean="0">
                <a:latin typeface="Arial" panose="020B0604020202020204" pitchFamily="34" charset="0"/>
                <a:cs typeface="Arial" panose="020B0604020202020204" pitchFamily="34" charset="0"/>
              </a:rPr>
              <a:t>British America triumphant and never more united</a:t>
            </a:r>
          </a:p>
          <a:p>
            <a:pPr lvl="1"/>
            <a:r>
              <a:rPr lang="en-GB" sz="2200" dirty="0" smtClean="0">
                <a:latin typeface="Arial" panose="020B0604020202020204" pitchFamily="34" charset="0"/>
                <a:cs typeface="Arial" panose="020B0604020202020204" pitchFamily="34" charset="0"/>
              </a:rPr>
              <a:t>Empire expanded to include Canada, Bengal, and Florida. </a:t>
            </a:r>
          </a:p>
          <a:p>
            <a:pPr lvl="1"/>
            <a:r>
              <a:rPr lang="en-GB" sz="2200" dirty="0" smtClean="0">
                <a:latin typeface="Arial" panose="020B0604020202020204" pitchFamily="34" charset="0"/>
                <a:cs typeface="Arial" panose="020B0604020202020204" pitchFamily="34" charset="0"/>
              </a:rPr>
              <a:t>France territory west of Mississippi transferred to Spain</a:t>
            </a:r>
          </a:p>
          <a:p>
            <a:endParaRPr lang="en-GB" sz="2400" dirty="0" smtClean="0">
              <a:latin typeface="Arial" panose="020B0604020202020204" pitchFamily="34" charset="0"/>
              <a:cs typeface="Arial" panose="020B0604020202020204" pitchFamily="34" charset="0"/>
            </a:endParaRPr>
          </a:p>
          <a:p>
            <a:pPr marL="0" lvl="1" indent="0">
              <a:buNone/>
            </a:pPr>
            <a:endParaRPr lang="en-GB" sz="2400" dirty="0" smtClean="0">
              <a:latin typeface="Arial" panose="020B0604020202020204" pitchFamily="34" charset="0"/>
              <a:cs typeface="Arial" panose="020B0604020202020204" pitchFamily="34" charset="0"/>
            </a:endParaRPr>
          </a:p>
          <a:p>
            <a:pPr marL="400050" lvl="2" indent="0">
              <a:buNone/>
            </a:pPr>
            <a:endParaRPr lang="en-GB" sz="2200" dirty="0" smtClean="0">
              <a:latin typeface="Arial" panose="020B0604020202020204" pitchFamily="34" charset="0"/>
              <a:cs typeface="Arial" panose="020B0604020202020204" pitchFamily="34" charset="0"/>
            </a:endParaRPr>
          </a:p>
        </p:txBody>
      </p:sp>
      <p:sp>
        <p:nvSpPr>
          <p:cNvPr id="7" name="TextBox 6"/>
          <p:cNvSpPr txBox="1"/>
          <p:nvPr/>
        </p:nvSpPr>
        <p:spPr>
          <a:xfrm>
            <a:off x="617357" y="5803241"/>
            <a:ext cx="11264660" cy="954107"/>
          </a:xfrm>
          <a:prstGeom prst="rect">
            <a:avLst/>
          </a:prstGeom>
          <a:solidFill>
            <a:schemeClr val="bg1">
              <a:lumMod val="95000"/>
            </a:schemeClr>
          </a:solidFill>
        </p:spPr>
        <p:txBody>
          <a:bodyPr wrap="square" rtlCol="0">
            <a:spAutoFit/>
          </a:bodyPr>
          <a:lstStyle/>
          <a:p>
            <a:pPr marL="400050" lvl="2" indent="0" algn="ctr">
              <a:buNone/>
            </a:pPr>
            <a:r>
              <a:rPr lang="en-GB" sz="2800" dirty="0" smtClean="0">
                <a:latin typeface="Arial" panose="020B0604020202020204" pitchFamily="34" charset="0"/>
                <a:cs typeface="Arial" panose="020B0604020202020204" pitchFamily="34" charset="0"/>
              </a:rPr>
              <a:t>British debt rises to more than 50% of national budget</a:t>
            </a:r>
          </a:p>
          <a:p>
            <a:pPr marL="400050" lvl="2" indent="0" algn="ctr">
              <a:buNone/>
            </a:pPr>
            <a:r>
              <a:rPr lang="en-GB" sz="2800" dirty="0" smtClean="0">
                <a:latin typeface="Arial" panose="020B0604020202020204" pitchFamily="34" charset="0"/>
                <a:cs typeface="Arial" panose="020B0604020202020204" pitchFamily="34" charset="0"/>
              </a:rPr>
              <a:t>(£140m --£4Bn in 2023 money)</a:t>
            </a:r>
            <a:endParaRPr lang="en-GB" sz="2800" dirty="0">
              <a:latin typeface="Arial" panose="020B0604020202020204" pitchFamily="34" charset="0"/>
              <a:cs typeface="Arial" panose="020B0604020202020204" pitchFamily="34" charset="0"/>
            </a:endParaRPr>
          </a:p>
        </p:txBody>
      </p:sp>
      <p:sp>
        <p:nvSpPr>
          <p:cNvPr id="5" name="TextBox 4"/>
          <p:cNvSpPr txBox="1"/>
          <p:nvPr/>
        </p:nvSpPr>
        <p:spPr>
          <a:xfrm>
            <a:off x="11397803" y="437881"/>
            <a:ext cx="454573" cy="369332"/>
          </a:xfrm>
          <a:prstGeom prst="rect">
            <a:avLst/>
          </a:prstGeom>
          <a:noFill/>
        </p:spPr>
        <p:txBody>
          <a:bodyPr wrap="square" rtlCol="0">
            <a:spAutoFit/>
          </a:bodyPr>
          <a:lstStyle/>
          <a:p>
            <a:r>
              <a:rPr lang="en-GB" dirty="0" smtClean="0"/>
              <a:t>13</a:t>
            </a:r>
            <a:endParaRPr lang="en-GB" dirty="0"/>
          </a:p>
        </p:txBody>
      </p:sp>
      <p:sp>
        <p:nvSpPr>
          <p:cNvPr id="4" name="TextBox 3"/>
          <p:cNvSpPr txBox="1"/>
          <p:nvPr/>
        </p:nvSpPr>
        <p:spPr>
          <a:xfrm>
            <a:off x="1427669" y="2396885"/>
            <a:ext cx="10582193" cy="3031599"/>
          </a:xfrm>
          <a:prstGeom prst="rect">
            <a:avLst/>
          </a:prstGeom>
          <a:noFill/>
        </p:spPr>
        <p:txBody>
          <a:bodyPr wrap="square" rtlCol="0">
            <a:spAutoFit/>
          </a:bodyPr>
          <a:lstStyle/>
          <a:p>
            <a:pPr marL="342900" lvl="1" indent="-342900" defTabSz="457200">
              <a:spcBef>
                <a:spcPts val="1000"/>
              </a:spcBef>
              <a:buClr>
                <a:schemeClr val="accent1"/>
              </a:buClr>
              <a:buFont typeface="Wingdings 3" charset="2"/>
              <a:buChar char=""/>
            </a:pPr>
            <a:r>
              <a:rPr lang="en-GB" sz="2400" dirty="0" smtClean="0">
                <a:solidFill>
                  <a:schemeClr val="tx1">
                    <a:lumMod val="75000"/>
                    <a:lumOff val="25000"/>
                  </a:schemeClr>
                </a:solidFill>
                <a:latin typeface="Arial" panose="020B0604020202020204" pitchFamily="34" charset="0"/>
                <a:cs typeface="Arial" panose="020B0604020202020204" pitchFamily="34" charset="0"/>
              </a:rPr>
              <a:t>Empire includes new </a:t>
            </a:r>
            <a:r>
              <a:rPr lang="en-GB" sz="2400" dirty="0">
                <a:solidFill>
                  <a:schemeClr val="tx1">
                    <a:lumMod val="75000"/>
                    <a:lumOff val="25000"/>
                  </a:schemeClr>
                </a:solidFill>
                <a:latin typeface="Arial" panose="020B0604020202020204" pitchFamily="34" charset="0"/>
                <a:cs typeface="Arial" panose="020B0604020202020204" pitchFamily="34" charset="0"/>
              </a:rPr>
              <a:t>population of French Catholic subjects </a:t>
            </a:r>
            <a:endParaRPr lang="en-GB" sz="2400" dirty="0" smtClean="0">
              <a:solidFill>
                <a:schemeClr val="tx1">
                  <a:lumMod val="75000"/>
                  <a:lumOff val="25000"/>
                </a:schemeClr>
              </a:solidFill>
              <a:latin typeface="Arial" panose="020B0604020202020204" pitchFamily="34" charset="0"/>
              <a:cs typeface="Arial" panose="020B0604020202020204" pitchFamily="34" charset="0"/>
            </a:endParaRPr>
          </a:p>
          <a:p>
            <a:pPr marL="800100" lvl="2" indent="-342900" defTabSz="457200">
              <a:spcBef>
                <a:spcPts val="1000"/>
              </a:spcBef>
              <a:buClr>
                <a:schemeClr val="accent1"/>
              </a:buClr>
              <a:buFont typeface="Wingdings 3" charset="2"/>
              <a:buChar char=""/>
            </a:pPr>
            <a:r>
              <a:rPr lang="en-GB" sz="2400" dirty="0" smtClean="0">
                <a:solidFill>
                  <a:schemeClr val="tx1">
                    <a:lumMod val="75000"/>
                    <a:lumOff val="25000"/>
                  </a:schemeClr>
                </a:solidFill>
                <a:latin typeface="Arial" panose="020B0604020202020204" pitchFamily="34" charset="0"/>
                <a:cs typeface="Arial" panose="020B0604020202020204" pitchFamily="34" charset="0"/>
              </a:rPr>
              <a:t>Quebecois considered manageable and must be </a:t>
            </a:r>
            <a:r>
              <a:rPr lang="en-GB" sz="2400" dirty="0" err="1" smtClean="0">
                <a:solidFill>
                  <a:schemeClr val="tx1">
                    <a:lumMod val="75000"/>
                    <a:lumOff val="25000"/>
                  </a:schemeClr>
                </a:solidFill>
                <a:latin typeface="Arial" panose="020B0604020202020204" pitchFamily="34" charset="0"/>
                <a:cs typeface="Arial" panose="020B0604020202020204" pitchFamily="34" charset="0"/>
              </a:rPr>
              <a:t>accomodated</a:t>
            </a:r>
            <a:endParaRPr lang="en-GB" sz="2400" dirty="0" smtClean="0">
              <a:solidFill>
                <a:schemeClr val="tx1">
                  <a:lumMod val="75000"/>
                  <a:lumOff val="25000"/>
                </a:schemeClr>
              </a:solidFill>
              <a:latin typeface="Arial" panose="020B0604020202020204" pitchFamily="34" charset="0"/>
              <a:cs typeface="Arial" panose="020B0604020202020204" pitchFamily="34" charset="0"/>
            </a:endParaRPr>
          </a:p>
          <a:p>
            <a:pPr marL="800100" lvl="2" indent="-342900" defTabSz="457200">
              <a:spcBef>
                <a:spcPts val="1000"/>
              </a:spcBef>
              <a:buClr>
                <a:schemeClr val="accent1"/>
              </a:buClr>
              <a:buFont typeface="Wingdings 3" charset="2"/>
              <a:buChar char=""/>
            </a:pPr>
            <a:r>
              <a:rPr lang="en-GB" sz="2400" dirty="0" smtClean="0">
                <a:solidFill>
                  <a:schemeClr val="tx1">
                    <a:lumMod val="75000"/>
                    <a:lumOff val="25000"/>
                  </a:schemeClr>
                </a:solidFill>
                <a:latin typeface="Arial" panose="020B0604020202020204" pitchFamily="34" charset="0"/>
                <a:cs typeface="Arial" panose="020B0604020202020204" pitchFamily="34" charset="0"/>
              </a:rPr>
              <a:t>Arcadians </a:t>
            </a:r>
            <a:r>
              <a:rPr lang="en-GB" sz="2400" dirty="0">
                <a:solidFill>
                  <a:schemeClr val="tx1">
                    <a:lumMod val="75000"/>
                    <a:lumOff val="25000"/>
                  </a:schemeClr>
                </a:solidFill>
                <a:latin typeface="Arial" panose="020B0604020202020204" pitchFamily="34" charset="0"/>
                <a:cs typeface="Arial" panose="020B0604020202020204" pitchFamily="34" charset="0"/>
              </a:rPr>
              <a:t>considered too ‘French’ </a:t>
            </a:r>
            <a:r>
              <a:rPr lang="en-GB" sz="2400" dirty="0" smtClean="0">
                <a:solidFill>
                  <a:schemeClr val="tx1">
                    <a:lumMod val="75000"/>
                    <a:lumOff val="25000"/>
                  </a:schemeClr>
                </a:solidFill>
                <a:latin typeface="Arial" panose="020B0604020202020204" pitchFamily="34" charset="0"/>
                <a:cs typeface="Arial" panose="020B0604020202020204" pitchFamily="34" charset="0"/>
              </a:rPr>
              <a:t>and hostile ---entire population of 10,000 removed to France and Louisiana (colonies refuse to accept Catholics) </a:t>
            </a:r>
          </a:p>
          <a:p>
            <a:pPr marL="457200" lvl="2" defTabSz="457200">
              <a:spcBef>
                <a:spcPts val="1000"/>
              </a:spcBef>
              <a:buClr>
                <a:schemeClr val="accent1"/>
              </a:buClr>
            </a:pPr>
            <a:endParaRPr lang="en-GB" sz="2400" dirty="0">
              <a:solidFill>
                <a:schemeClr val="tx1">
                  <a:lumMod val="75000"/>
                  <a:lumOff val="25000"/>
                </a:schemeClr>
              </a:solidFill>
              <a:latin typeface="Arial" panose="020B0604020202020204" pitchFamily="34" charset="0"/>
              <a:cs typeface="Arial" panose="020B0604020202020204" pitchFamily="34" charset="0"/>
            </a:endParaRPr>
          </a:p>
          <a:p>
            <a:pPr marL="400050" lvl="2" indent="0">
              <a:buNone/>
            </a:pPr>
            <a:endParaRPr lang="en-GB" sz="2200" dirty="0">
              <a:latin typeface="Arial" panose="020B0604020202020204" pitchFamily="34" charset="0"/>
              <a:cs typeface="Arial" panose="020B0604020202020204" pitchFamily="34" charset="0"/>
            </a:endParaRPr>
          </a:p>
        </p:txBody>
      </p:sp>
      <p:sp>
        <p:nvSpPr>
          <p:cNvPr id="6" name="TextBox 5"/>
          <p:cNvSpPr txBox="1"/>
          <p:nvPr/>
        </p:nvSpPr>
        <p:spPr>
          <a:xfrm>
            <a:off x="1536669" y="4984911"/>
            <a:ext cx="9391525" cy="959237"/>
          </a:xfrm>
          <a:prstGeom prst="rect">
            <a:avLst/>
          </a:prstGeom>
          <a:noFill/>
        </p:spPr>
        <p:txBody>
          <a:bodyPr wrap="square" rtlCol="0">
            <a:spAutoFit/>
          </a:bodyPr>
          <a:lstStyle/>
          <a:p>
            <a:pPr marL="342900" lvl="1" indent="-342900" defTabSz="457200">
              <a:spcBef>
                <a:spcPts val="1000"/>
              </a:spcBef>
              <a:buClr>
                <a:schemeClr val="accent1"/>
              </a:buClr>
              <a:buFont typeface="Wingdings 3" charset="2"/>
              <a:buChar char=""/>
            </a:pPr>
            <a:r>
              <a:rPr lang="en-GB" sz="2400" dirty="0">
                <a:solidFill>
                  <a:schemeClr val="tx1">
                    <a:lumMod val="75000"/>
                    <a:lumOff val="25000"/>
                  </a:schemeClr>
                </a:solidFill>
                <a:latin typeface="Arial" panose="020B0604020202020204" pitchFamily="34" charset="0"/>
                <a:cs typeface="Arial" panose="020B0604020202020204" pitchFamily="34" charset="0"/>
              </a:rPr>
              <a:t>Native peoples </a:t>
            </a:r>
            <a:r>
              <a:rPr lang="en-GB" sz="2400" dirty="0" smtClean="0">
                <a:solidFill>
                  <a:schemeClr val="tx1">
                    <a:lumMod val="75000"/>
                    <a:lumOff val="25000"/>
                  </a:schemeClr>
                </a:solidFill>
                <a:latin typeface="Arial" panose="020B0604020202020204" pitchFamily="34" charset="0"/>
                <a:cs typeface="Arial" panose="020B0604020202020204" pitchFamily="34" charset="0"/>
              </a:rPr>
              <a:t>classified as new </a:t>
            </a:r>
            <a:r>
              <a:rPr lang="en-GB" sz="2400" dirty="0">
                <a:solidFill>
                  <a:schemeClr val="tx1">
                    <a:lumMod val="75000"/>
                    <a:lumOff val="25000"/>
                  </a:schemeClr>
                </a:solidFill>
                <a:latin typeface="Arial" panose="020B0604020202020204" pitchFamily="34" charset="0"/>
                <a:cs typeface="Arial" panose="020B0604020202020204" pitchFamily="34" charset="0"/>
              </a:rPr>
              <a:t>‘subjects’ to be reconciled</a:t>
            </a:r>
          </a:p>
          <a:p>
            <a:pPr marL="342900" lvl="1" indent="-342900" defTabSz="457200">
              <a:spcBef>
                <a:spcPts val="1000"/>
              </a:spcBef>
              <a:buClr>
                <a:schemeClr val="accent1"/>
              </a:buClr>
              <a:buFont typeface="Wingdings 3" charset="2"/>
              <a:buChar char=""/>
            </a:pPr>
            <a:endParaRPr lang="en-GB" sz="24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10276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animBg="1"/>
      <p:bldP spid="4"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9512" y="2881889"/>
            <a:ext cx="10961511" cy="1280890"/>
          </a:xfrm>
        </p:spPr>
        <p:txBody>
          <a:bodyPr/>
          <a:lstStyle/>
          <a:p>
            <a:pPr algn="ctr"/>
            <a:r>
              <a:rPr lang="en-GB" dirty="0" smtClean="0"/>
              <a:t>A Change in Colonial Policy</a:t>
            </a:r>
            <a:endParaRPr lang="en-GB" dirty="0"/>
          </a:p>
        </p:txBody>
      </p:sp>
      <p:sp>
        <p:nvSpPr>
          <p:cNvPr id="3" name="TextBox 2"/>
          <p:cNvSpPr txBox="1"/>
          <p:nvPr/>
        </p:nvSpPr>
        <p:spPr>
          <a:xfrm>
            <a:off x="11397803" y="437881"/>
            <a:ext cx="454573" cy="369332"/>
          </a:xfrm>
          <a:prstGeom prst="rect">
            <a:avLst/>
          </a:prstGeom>
          <a:noFill/>
        </p:spPr>
        <p:txBody>
          <a:bodyPr wrap="square" rtlCol="0">
            <a:spAutoFit/>
          </a:bodyPr>
          <a:lstStyle/>
          <a:p>
            <a:r>
              <a:rPr lang="en-GB" dirty="0" smtClean="0"/>
              <a:t>14</a:t>
            </a:r>
            <a:endParaRPr lang="en-GB" dirty="0"/>
          </a:p>
        </p:txBody>
      </p:sp>
    </p:spTree>
    <p:extLst>
      <p:ext uri="{BB962C8B-B14F-4D97-AF65-F5344CB8AC3E}">
        <p14:creationId xmlns:p14="http://schemas.microsoft.com/office/powerpoint/2010/main" val="6345871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9975" y="191100"/>
            <a:ext cx="9887685" cy="840866"/>
          </a:xfrm>
        </p:spPr>
        <p:txBody>
          <a:bodyPr/>
          <a:lstStyle/>
          <a:p>
            <a:r>
              <a:rPr lang="en-GB" dirty="0" smtClean="0"/>
              <a:t>The new British Approach to its colonies….</a:t>
            </a:r>
            <a:endParaRPr lang="en-GB" dirty="0"/>
          </a:p>
        </p:txBody>
      </p:sp>
      <p:sp>
        <p:nvSpPr>
          <p:cNvPr id="3" name="Content Placeholder 2"/>
          <p:cNvSpPr>
            <a:spLocks noGrp="1"/>
          </p:cNvSpPr>
          <p:nvPr>
            <p:ph idx="1"/>
          </p:nvPr>
        </p:nvSpPr>
        <p:spPr>
          <a:xfrm>
            <a:off x="810598" y="1397550"/>
            <a:ext cx="10641706" cy="1044567"/>
          </a:xfrm>
        </p:spPr>
        <p:txBody>
          <a:bodyPr>
            <a:normAutofit/>
          </a:bodyPr>
          <a:lstStyle/>
          <a:p>
            <a:r>
              <a:rPr lang="en-GB" sz="2800" dirty="0" smtClean="0">
                <a:latin typeface="Arial" panose="020B0604020202020204" pitchFamily="34" charset="0"/>
                <a:cs typeface="Arial" panose="020B0604020202020204" pitchFamily="34" charset="0"/>
              </a:rPr>
              <a:t>End ‘salutary neglect’. Colonies must be governed rationally based on Mercantilist theory</a:t>
            </a:r>
          </a:p>
          <a:p>
            <a:endParaRPr lang="en-GB" sz="2800" dirty="0">
              <a:latin typeface="Arial" panose="020B0604020202020204" pitchFamily="34" charset="0"/>
              <a:cs typeface="Arial" panose="020B0604020202020204" pitchFamily="34" charset="0"/>
            </a:endParaRPr>
          </a:p>
          <a:p>
            <a:endParaRPr lang="en-GB" sz="2800" dirty="0">
              <a:latin typeface="Arial" panose="020B0604020202020204" pitchFamily="34" charset="0"/>
              <a:cs typeface="Arial" panose="020B0604020202020204" pitchFamily="34" charset="0"/>
            </a:endParaRPr>
          </a:p>
        </p:txBody>
      </p:sp>
      <p:sp>
        <p:nvSpPr>
          <p:cNvPr id="4" name="TextBox 3"/>
          <p:cNvSpPr txBox="1"/>
          <p:nvPr/>
        </p:nvSpPr>
        <p:spPr>
          <a:xfrm>
            <a:off x="1003920" y="5673355"/>
            <a:ext cx="10560204" cy="954107"/>
          </a:xfrm>
          <a:prstGeom prst="rect">
            <a:avLst/>
          </a:prstGeom>
          <a:solidFill>
            <a:schemeClr val="bg1"/>
          </a:solidFill>
        </p:spPr>
        <p:txBody>
          <a:bodyPr wrap="square" rtlCol="0">
            <a:spAutoFit/>
          </a:bodyPr>
          <a:lstStyle/>
          <a:p>
            <a:r>
              <a:rPr lang="en-GB" sz="2800" dirty="0" smtClean="0">
                <a:solidFill>
                  <a:schemeClr val="tx1">
                    <a:lumMod val="75000"/>
                    <a:lumOff val="25000"/>
                  </a:schemeClr>
                </a:solidFill>
                <a:latin typeface="Arial" panose="020B0604020202020204" pitchFamily="34" charset="0"/>
                <a:cs typeface="Arial" panose="020B0604020202020204" pitchFamily="34" charset="0"/>
              </a:rPr>
              <a:t>New young King determined to meet his duty and advised by </a:t>
            </a:r>
            <a:r>
              <a:rPr lang="en-GB" sz="2800" dirty="0" err="1" smtClean="0">
                <a:solidFill>
                  <a:schemeClr val="tx1">
                    <a:lumMod val="75000"/>
                    <a:lumOff val="25000"/>
                  </a:schemeClr>
                </a:solidFill>
                <a:latin typeface="Arial" panose="020B0604020202020204" pitchFamily="34" charset="0"/>
                <a:cs typeface="Arial" panose="020B0604020202020204" pitchFamily="34" charset="0"/>
              </a:rPr>
              <a:t>by</a:t>
            </a:r>
            <a:r>
              <a:rPr lang="en-GB" sz="2800" dirty="0" smtClean="0">
                <a:solidFill>
                  <a:schemeClr val="tx1">
                    <a:lumMod val="75000"/>
                    <a:lumOff val="25000"/>
                  </a:schemeClr>
                </a:solidFill>
                <a:latin typeface="Arial" panose="020B0604020202020204" pitchFamily="34" charset="0"/>
                <a:cs typeface="Arial" panose="020B0604020202020204" pitchFamily="34" charset="0"/>
              </a:rPr>
              <a:t> </a:t>
            </a:r>
            <a:r>
              <a:rPr lang="en-GB" sz="2800" dirty="0">
                <a:solidFill>
                  <a:schemeClr val="tx1">
                    <a:lumMod val="75000"/>
                    <a:lumOff val="25000"/>
                  </a:schemeClr>
                </a:solidFill>
                <a:latin typeface="Arial" panose="020B0604020202020204" pitchFamily="34" charset="0"/>
                <a:cs typeface="Arial" panose="020B0604020202020204" pitchFamily="34" charset="0"/>
              </a:rPr>
              <a:t>5 prime ministers </a:t>
            </a:r>
            <a:r>
              <a:rPr lang="en-GB" sz="2800" dirty="0" smtClean="0">
                <a:solidFill>
                  <a:schemeClr val="tx1">
                    <a:lumMod val="75000"/>
                    <a:lumOff val="25000"/>
                  </a:schemeClr>
                </a:solidFill>
                <a:latin typeface="Arial" panose="020B0604020202020204" pitchFamily="34" charset="0"/>
                <a:cs typeface="Arial" panose="020B0604020202020204" pitchFamily="34" charset="0"/>
              </a:rPr>
              <a:t>1760-1770..</a:t>
            </a:r>
            <a:r>
              <a:rPr lang="en-GB" sz="2800" dirty="0">
                <a:solidFill>
                  <a:schemeClr val="tx1">
                    <a:lumMod val="75000"/>
                    <a:lumOff val="25000"/>
                  </a:schemeClr>
                </a:solidFill>
                <a:latin typeface="Arial" panose="020B0604020202020204" pitchFamily="34" charset="0"/>
                <a:cs typeface="Arial" panose="020B0604020202020204" pitchFamily="34" charset="0"/>
              </a:rPr>
              <a:t>each with different ideas </a:t>
            </a:r>
            <a:r>
              <a:rPr lang="en-GB" sz="2800" dirty="0" smtClean="0">
                <a:solidFill>
                  <a:schemeClr val="tx1">
                    <a:lumMod val="75000"/>
                    <a:lumOff val="25000"/>
                  </a:schemeClr>
                </a:solidFill>
                <a:latin typeface="Arial" panose="020B0604020202020204" pitchFamily="34" charset="0"/>
                <a:cs typeface="Arial" panose="020B0604020202020204" pitchFamily="34" charset="0"/>
              </a:rPr>
              <a:t>on how</a:t>
            </a:r>
            <a:endParaRPr lang="en-GB" sz="28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5" name="TextBox 4"/>
          <p:cNvSpPr txBox="1"/>
          <p:nvPr/>
        </p:nvSpPr>
        <p:spPr>
          <a:xfrm>
            <a:off x="11397803" y="437881"/>
            <a:ext cx="454573" cy="369332"/>
          </a:xfrm>
          <a:prstGeom prst="rect">
            <a:avLst/>
          </a:prstGeom>
          <a:noFill/>
        </p:spPr>
        <p:txBody>
          <a:bodyPr wrap="square" rtlCol="0">
            <a:spAutoFit/>
          </a:bodyPr>
          <a:lstStyle/>
          <a:p>
            <a:r>
              <a:rPr lang="en-GB" dirty="0" smtClean="0"/>
              <a:t>15</a:t>
            </a:r>
            <a:endParaRPr lang="en-GB" dirty="0"/>
          </a:p>
        </p:txBody>
      </p:sp>
      <p:sp>
        <p:nvSpPr>
          <p:cNvPr id="6" name="TextBox 5"/>
          <p:cNvSpPr txBox="1"/>
          <p:nvPr/>
        </p:nvSpPr>
        <p:spPr>
          <a:xfrm>
            <a:off x="836340" y="2665142"/>
            <a:ext cx="11510908" cy="800219"/>
          </a:xfrm>
          <a:prstGeom prst="rect">
            <a:avLst/>
          </a:prstGeom>
          <a:noFill/>
        </p:spPr>
        <p:txBody>
          <a:bodyPr wrap="none" rtlCol="0">
            <a:spAutoFit/>
          </a:bodyPr>
          <a:lstStyle/>
          <a:p>
            <a:pPr marL="342900" indent="-342900" defTabSz="457200">
              <a:spcBef>
                <a:spcPts val="1000"/>
              </a:spcBef>
              <a:buClr>
                <a:schemeClr val="accent1"/>
              </a:buClr>
              <a:buFont typeface="Wingdings 3" charset="2"/>
              <a:buChar char=""/>
            </a:pPr>
            <a:r>
              <a:rPr lang="en-GB" sz="2800" dirty="0">
                <a:solidFill>
                  <a:schemeClr val="tx1">
                    <a:lumMod val="75000"/>
                    <a:lumOff val="25000"/>
                  </a:schemeClr>
                </a:solidFill>
                <a:latin typeface="Arial" panose="020B0604020202020204" pitchFamily="34" charset="0"/>
                <a:cs typeface="Arial" panose="020B0604020202020204" pitchFamily="34" charset="0"/>
              </a:rPr>
              <a:t>Army of 10,000 required to defend North America and end smuggling</a:t>
            </a:r>
          </a:p>
          <a:p>
            <a:endParaRPr lang="en-GB" dirty="0">
              <a:latin typeface="Arial" panose="020B0604020202020204" pitchFamily="34" charset="0"/>
              <a:cs typeface="Arial" panose="020B0604020202020204" pitchFamily="34" charset="0"/>
            </a:endParaRPr>
          </a:p>
        </p:txBody>
      </p:sp>
      <p:sp>
        <p:nvSpPr>
          <p:cNvPr id="7" name="TextBox 6"/>
          <p:cNvSpPr txBox="1"/>
          <p:nvPr/>
        </p:nvSpPr>
        <p:spPr>
          <a:xfrm>
            <a:off x="880947" y="3635297"/>
            <a:ext cx="10339625" cy="800219"/>
          </a:xfrm>
          <a:prstGeom prst="rect">
            <a:avLst/>
          </a:prstGeom>
          <a:noFill/>
        </p:spPr>
        <p:txBody>
          <a:bodyPr wrap="none" rtlCol="0">
            <a:spAutoFit/>
          </a:bodyPr>
          <a:lstStyle/>
          <a:p>
            <a:pPr marL="342900" indent="-342900" defTabSz="457200">
              <a:spcBef>
                <a:spcPts val="1000"/>
              </a:spcBef>
              <a:buClr>
                <a:schemeClr val="accent1"/>
              </a:buClr>
              <a:buFont typeface="Wingdings 3" charset="2"/>
              <a:buChar char=""/>
            </a:pPr>
            <a:r>
              <a:rPr lang="en-GB" sz="2800" dirty="0" smtClean="0">
                <a:solidFill>
                  <a:schemeClr val="tx1">
                    <a:lumMod val="75000"/>
                    <a:lumOff val="25000"/>
                  </a:schemeClr>
                </a:solidFill>
                <a:latin typeface="Arial" panose="020B0604020202020204" pitchFamily="34" charset="0"/>
                <a:cs typeface="Arial" panose="020B0604020202020204" pitchFamily="34" charset="0"/>
              </a:rPr>
              <a:t>British America </a:t>
            </a:r>
            <a:r>
              <a:rPr lang="en-GB" sz="2800" dirty="0">
                <a:solidFill>
                  <a:schemeClr val="tx1">
                    <a:lumMod val="75000"/>
                    <a:lumOff val="25000"/>
                  </a:schemeClr>
                </a:solidFill>
                <a:latin typeface="Arial" panose="020B0604020202020204" pitchFamily="34" charset="0"/>
                <a:cs typeface="Arial" panose="020B0604020202020204" pitchFamily="34" charset="0"/>
              </a:rPr>
              <a:t>to be treated as an Empire of different </a:t>
            </a:r>
            <a:r>
              <a:rPr lang="en-GB" sz="2800" dirty="0" smtClean="0">
                <a:solidFill>
                  <a:schemeClr val="tx1">
                    <a:lumMod val="75000"/>
                    <a:lumOff val="25000"/>
                  </a:schemeClr>
                </a:solidFill>
                <a:latin typeface="Arial" panose="020B0604020202020204" pitchFamily="34" charset="0"/>
                <a:cs typeface="Arial" panose="020B0604020202020204" pitchFamily="34" charset="0"/>
              </a:rPr>
              <a:t>peoples</a:t>
            </a:r>
            <a:endParaRPr lang="en-GB" sz="2800" dirty="0">
              <a:solidFill>
                <a:schemeClr val="tx1">
                  <a:lumMod val="75000"/>
                  <a:lumOff val="25000"/>
                </a:schemeClr>
              </a:solidFill>
              <a:latin typeface="Arial" panose="020B0604020202020204" pitchFamily="34" charset="0"/>
              <a:cs typeface="Arial" panose="020B0604020202020204" pitchFamily="34" charset="0"/>
            </a:endParaRPr>
          </a:p>
          <a:p>
            <a:endParaRPr lang="en-GB" dirty="0"/>
          </a:p>
        </p:txBody>
      </p:sp>
      <p:sp>
        <p:nvSpPr>
          <p:cNvPr id="8" name="TextBox 7"/>
          <p:cNvSpPr txBox="1"/>
          <p:nvPr/>
        </p:nvSpPr>
        <p:spPr>
          <a:xfrm>
            <a:off x="959005" y="4661210"/>
            <a:ext cx="7787709" cy="523220"/>
          </a:xfrm>
          <a:prstGeom prst="rect">
            <a:avLst/>
          </a:prstGeom>
          <a:noFill/>
        </p:spPr>
        <p:txBody>
          <a:bodyPr wrap="none" rtlCol="0">
            <a:spAutoFit/>
          </a:bodyPr>
          <a:lstStyle/>
          <a:p>
            <a:pPr marL="342900" indent="-342900" defTabSz="457200">
              <a:spcBef>
                <a:spcPts val="1000"/>
              </a:spcBef>
              <a:buClr>
                <a:schemeClr val="accent1"/>
              </a:buClr>
              <a:buFont typeface="Wingdings 3" charset="2"/>
              <a:buChar char=""/>
            </a:pPr>
            <a:r>
              <a:rPr lang="en-GB" sz="2800" dirty="0">
                <a:solidFill>
                  <a:schemeClr val="tx1">
                    <a:lumMod val="75000"/>
                    <a:lumOff val="25000"/>
                  </a:schemeClr>
                </a:solidFill>
                <a:latin typeface="Arial" panose="020B0604020202020204" pitchFamily="34" charset="0"/>
                <a:cs typeface="Arial" panose="020B0604020202020204" pitchFamily="34" charset="0"/>
              </a:rPr>
              <a:t>Colonies to cover costs of their administration</a:t>
            </a:r>
          </a:p>
        </p:txBody>
      </p:sp>
    </p:spTree>
    <p:extLst>
      <p:ext uri="{BB962C8B-B14F-4D97-AF65-F5344CB8AC3E}">
        <p14:creationId xmlns:p14="http://schemas.microsoft.com/office/powerpoint/2010/main" val="3161744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6" grpId="0"/>
      <p:bldP spid="7"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03791" y="0"/>
            <a:ext cx="6139822" cy="707886"/>
          </a:xfrm>
          <a:prstGeom prst="rect">
            <a:avLst/>
          </a:prstGeom>
          <a:noFill/>
        </p:spPr>
        <p:txBody>
          <a:bodyPr wrap="none" rtlCol="0">
            <a:spAutoFit/>
          </a:bodyPr>
          <a:lstStyle/>
          <a:p>
            <a:r>
              <a:rPr lang="en-GB" sz="4000" dirty="0" smtClean="0">
                <a:latin typeface="Arial" panose="020B0604020202020204" pitchFamily="34" charset="0"/>
                <a:cs typeface="Arial" panose="020B0604020202020204" pitchFamily="34" charset="0"/>
              </a:rPr>
              <a:t>George 3</a:t>
            </a:r>
            <a:r>
              <a:rPr lang="en-GB" sz="4000" baseline="30000" dirty="0" smtClean="0">
                <a:latin typeface="Arial" panose="020B0604020202020204" pitchFamily="34" charset="0"/>
                <a:cs typeface="Arial" panose="020B0604020202020204" pitchFamily="34" charset="0"/>
              </a:rPr>
              <a:t>rd</a:t>
            </a:r>
            <a:r>
              <a:rPr lang="en-GB" sz="4000" dirty="0" smtClean="0">
                <a:latin typeface="Arial" panose="020B0604020202020204" pitchFamily="34" charset="0"/>
                <a:cs typeface="Arial" panose="020B0604020202020204" pitchFamily="34" charset="0"/>
              </a:rPr>
              <a:t> (1738 – 1820))</a:t>
            </a:r>
            <a:endParaRPr lang="en-GB" sz="4000" dirty="0">
              <a:latin typeface="Arial" panose="020B0604020202020204" pitchFamily="34" charset="0"/>
              <a:cs typeface="Arial" panose="020B0604020202020204" pitchFamily="34" charset="0"/>
            </a:endParaRPr>
          </a:p>
        </p:txBody>
      </p:sp>
      <p:pic>
        <p:nvPicPr>
          <p:cNvPr id="2050" name="Picture 2" descr="Full-length portrait in oils of a clean-shaven young George in eighteenth century dress: gold jacket and breeches, ermine cloak, powdered wig, white stockings, and buckled sho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045" y="677334"/>
            <a:ext cx="6321777" cy="618066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705735" y="1007878"/>
            <a:ext cx="5023557" cy="830997"/>
          </a:xfrm>
          <a:prstGeom prst="rect">
            <a:avLst/>
          </a:prstGeom>
          <a:solidFill>
            <a:schemeClr val="bg1"/>
          </a:solidFill>
        </p:spPr>
        <p:txBody>
          <a:bodyPr wrap="square" rtlCol="0">
            <a:spAutoFit/>
          </a:bodyPr>
          <a:lstStyle/>
          <a:p>
            <a:r>
              <a:rPr lang="en-GB" sz="2400" dirty="0" smtClean="0">
                <a:latin typeface="Arial" panose="020B0604020202020204" pitchFamily="34" charset="0"/>
                <a:cs typeface="Arial" panose="020B0604020202020204" pitchFamily="34" charset="0"/>
              </a:rPr>
              <a:t>King in 1760 at aged 22, coronation</a:t>
            </a:r>
          </a:p>
          <a:p>
            <a:r>
              <a:rPr lang="en-GB" sz="2400" dirty="0">
                <a:latin typeface="Arial" panose="020B0604020202020204" pitchFamily="34" charset="0"/>
                <a:cs typeface="Arial" panose="020B0604020202020204" pitchFamily="34" charset="0"/>
              </a:rPr>
              <a:t>c</a:t>
            </a:r>
            <a:r>
              <a:rPr lang="en-GB" sz="2400" dirty="0" smtClean="0">
                <a:latin typeface="Arial" panose="020B0604020202020204" pitchFamily="34" charset="0"/>
                <a:cs typeface="Arial" panose="020B0604020202020204" pitchFamily="34" charset="0"/>
              </a:rPr>
              <a:t>oincides with victory in war</a:t>
            </a:r>
            <a:endParaRPr lang="en-GB" sz="2400" dirty="0">
              <a:latin typeface="Arial" panose="020B0604020202020204" pitchFamily="34" charset="0"/>
              <a:cs typeface="Arial" panose="020B0604020202020204" pitchFamily="34" charset="0"/>
            </a:endParaRPr>
          </a:p>
        </p:txBody>
      </p:sp>
      <p:sp>
        <p:nvSpPr>
          <p:cNvPr id="6" name="TextBox 5"/>
          <p:cNvSpPr txBox="1"/>
          <p:nvPr/>
        </p:nvSpPr>
        <p:spPr>
          <a:xfrm>
            <a:off x="6673075" y="2624665"/>
            <a:ext cx="4999636" cy="461665"/>
          </a:xfrm>
          <a:prstGeom prst="rect">
            <a:avLst/>
          </a:prstGeom>
          <a:solidFill>
            <a:schemeClr val="bg1"/>
          </a:solidFill>
        </p:spPr>
        <p:txBody>
          <a:bodyPr wrap="square" rtlCol="0">
            <a:spAutoFit/>
          </a:bodyPr>
          <a:lstStyle/>
          <a:p>
            <a:r>
              <a:rPr lang="en-GB" sz="2400" dirty="0" smtClean="0">
                <a:latin typeface="Arial" panose="020B0604020202020204" pitchFamily="34" charset="0"/>
                <a:cs typeface="Arial" panose="020B0604020202020204" pitchFamily="34" charset="0"/>
              </a:rPr>
              <a:t>First ‘English King’ since Tudors</a:t>
            </a:r>
          </a:p>
        </p:txBody>
      </p:sp>
      <p:sp>
        <p:nvSpPr>
          <p:cNvPr id="8" name="TextBox 7"/>
          <p:cNvSpPr txBox="1"/>
          <p:nvPr/>
        </p:nvSpPr>
        <p:spPr>
          <a:xfrm>
            <a:off x="6625119" y="3730974"/>
            <a:ext cx="5013725" cy="1200329"/>
          </a:xfrm>
          <a:prstGeom prst="rect">
            <a:avLst/>
          </a:prstGeom>
          <a:solidFill>
            <a:schemeClr val="bg1"/>
          </a:solidFill>
        </p:spPr>
        <p:txBody>
          <a:bodyPr wrap="square" rtlCol="0">
            <a:spAutoFit/>
          </a:bodyPr>
          <a:lstStyle/>
          <a:p>
            <a:r>
              <a:rPr lang="en-GB" sz="2400" dirty="0" smtClean="0">
                <a:latin typeface="Arial" panose="020B0604020202020204" pitchFamily="34" charset="0"/>
                <a:cs typeface="Arial" panose="020B0604020202020204" pitchFamily="34" charset="0"/>
              </a:rPr>
              <a:t>Earnest, educated, incorruptible, </a:t>
            </a:r>
          </a:p>
          <a:p>
            <a:r>
              <a:rPr lang="en-GB" sz="2400" dirty="0" smtClean="0">
                <a:latin typeface="Arial" panose="020B0604020202020204" pitchFamily="34" charset="0"/>
                <a:cs typeface="Arial" panose="020B0604020202020204" pitchFamily="34" charset="0"/>
              </a:rPr>
              <a:t>‘enlightened’, insular, obdurate and remote</a:t>
            </a:r>
          </a:p>
        </p:txBody>
      </p:sp>
      <p:sp>
        <p:nvSpPr>
          <p:cNvPr id="7" name="TextBox 6"/>
          <p:cNvSpPr txBox="1"/>
          <p:nvPr/>
        </p:nvSpPr>
        <p:spPr>
          <a:xfrm>
            <a:off x="6650816" y="5644765"/>
            <a:ext cx="4881105" cy="830997"/>
          </a:xfrm>
          <a:prstGeom prst="rect">
            <a:avLst/>
          </a:prstGeom>
          <a:solidFill>
            <a:schemeClr val="bg1"/>
          </a:solidFill>
        </p:spPr>
        <p:txBody>
          <a:bodyPr wrap="square" rtlCol="0">
            <a:spAutoFit/>
          </a:bodyPr>
          <a:lstStyle/>
          <a:p>
            <a:r>
              <a:rPr lang="en-GB" sz="2400" dirty="0" smtClean="0">
                <a:latin typeface="Arial" panose="020B0604020202020204" pitchFamily="34" charset="0"/>
                <a:cs typeface="Arial" panose="020B0604020202020204" pitchFamily="34" charset="0"/>
              </a:rPr>
              <a:t>Dedicated to Empire and ‘rational’ govern…by Tories</a:t>
            </a:r>
          </a:p>
        </p:txBody>
      </p:sp>
      <p:sp>
        <p:nvSpPr>
          <p:cNvPr id="9" name="TextBox 8"/>
          <p:cNvSpPr txBox="1"/>
          <p:nvPr/>
        </p:nvSpPr>
        <p:spPr>
          <a:xfrm>
            <a:off x="11397803" y="437881"/>
            <a:ext cx="454573" cy="369332"/>
          </a:xfrm>
          <a:prstGeom prst="rect">
            <a:avLst/>
          </a:prstGeom>
          <a:noFill/>
        </p:spPr>
        <p:txBody>
          <a:bodyPr wrap="square" rtlCol="0">
            <a:spAutoFit/>
          </a:bodyPr>
          <a:lstStyle/>
          <a:p>
            <a:r>
              <a:rPr lang="en-GB" dirty="0" smtClean="0"/>
              <a:t>16</a:t>
            </a:r>
            <a:endParaRPr lang="en-GB" dirty="0"/>
          </a:p>
        </p:txBody>
      </p:sp>
    </p:spTree>
    <p:extLst>
      <p:ext uri="{BB962C8B-B14F-4D97-AF65-F5344CB8AC3E}">
        <p14:creationId xmlns:p14="http://schemas.microsoft.com/office/powerpoint/2010/main" val="772193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6446" y="206420"/>
            <a:ext cx="11753386" cy="1280890"/>
          </a:xfrm>
        </p:spPr>
        <p:txBody>
          <a:bodyPr>
            <a:normAutofit/>
          </a:bodyPr>
          <a:lstStyle/>
          <a:p>
            <a:pPr algn="ctr"/>
            <a:r>
              <a:rPr lang="en-GB" dirty="0" smtClean="0"/>
              <a:t>Lord North (1732-1792)Prime Minister</a:t>
            </a:r>
            <a:r>
              <a:rPr lang="en-GB" sz="2400" dirty="0" smtClean="0"/>
              <a:t/>
            </a:r>
            <a:br>
              <a:rPr lang="en-GB" sz="2400" dirty="0" smtClean="0"/>
            </a:br>
            <a:endParaRPr lang="en-GB" sz="2400" dirty="0"/>
          </a:p>
        </p:txBody>
      </p:sp>
      <p:pic>
        <p:nvPicPr>
          <p:cNvPr id="2050" name="Picture 2" descr="Frederick North, 2nd Earl of Guilford by Nathaniel Dance, (later Sir Nathaniel Dance-Holland, Bt).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48055" y="982132"/>
            <a:ext cx="7025268" cy="587586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405947" y="2182472"/>
            <a:ext cx="4908716" cy="1200329"/>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Indolent son of minor aristocrat</a:t>
            </a:r>
          </a:p>
          <a:p>
            <a:r>
              <a:rPr lang="en-GB" sz="2400" dirty="0">
                <a:latin typeface="Arial" panose="020B0604020202020204" pitchFamily="34" charset="0"/>
                <a:cs typeface="Arial" panose="020B0604020202020204" pitchFamily="34" charset="0"/>
              </a:rPr>
              <a:t>Eton, Oxford, occupies </a:t>
            </a:r>
            <a:r>
              <a:rPr lang="en-GB" sz="2400" dirty="0" smtClean="0">
                <a:latin typeface="Arial" panose="020B0604020202020204" pitchFamily="34" charset="0"/>
                <a:cs typeface="Arial" panose="020B0604020202020204" pitchFamily="34" charset="0"/>
              </a:rPr>
              <a:t>unopposed</a:t>
            </a:r>
          </a:p>
          <a:p>
            <a:r>
              <a:rPr lang="en-GB" sz="2400" dirty="0" smtClean="0">
                <a:latin typeface="Arial" panose="020B0604020202020204" pitchFamily="34" charset="0"/>
                <a:cs typeface="Arial" panose="020B0604020202020204" pitchFamily="34" charset="0"/>
              </a:rPr>
              <a:t> seat, popular, intelligent, logical</a:t>
            </a:r>
            <a:endParaRPr lang="en-GB" sz="2400" dirty="0">
              <a:latin typeface="Arial" panose="020B0604020202020204" pitchFamily="34" charset="0"/>
              <a:cs typeface="Arial" panose="020B0604020202020204" pitchFamily="34" charset="0"/>
            </a:endParaRPr>
          </a:p>
        </p:txBody>
      </p:sp>
      <p:sp>
        <p:nvSpPr>
          <p:cNvPr id="5" name="TextBox 4"/>
          <p:cNvSpPr txBox="1"/>
          <p:nvPr/>
        </p:nvSpPr>
        <p:spPr>
          <a:xfrm>
            <a:off x="7301021" y="1224982"/>
            <a:ext cx="4392549" cy="461665"/>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6th prime minister in 7 years,   </a:t>
            </a:r>
          </a:p>
        </p:txBody>
      </p:sp>
      <p:sp>
        <p:nvSpPr>
          <p:cNvPr id="6" name="TextBox 5"/>
          <p:cNvSpPr txBox="1"/>
          <p:nvPr/>
        </p:nvSpPr>
        <p:spPr>
          <a:xfrm>
            <a:off x="7438361" y="5528114"/>
            <a:ext cx="4434227" cy="830997"/>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Trusted by King and unable </a:t>
            </a:r>
            <a:r>
              <a:rPr lang="en-GB" sz="2400" dirty="0" smtClean="0">
                <a:latin typeface="Arial" panose="020B0604020202020204" pitchFamily="34" charset="0"/>
                <a:cs typeface="Arial" panose="020B0604020202020204" pitchFamily="34" charset="0"/>
              </a:rPr>
              <a:t>to </a:t>
            </a:r>
          </a:p>
          <a:p>
            <a:r>
              <a:rPr lang="en-GB" sz="2400" dirty="0" smtClean="0">
                <a:latin typeface="Arial" panose="020B0604020202020204" pitchFamily="34" charset="0"/>
                <a:cs typeface="Arial" panose="020B0604020202020204" pitchFamily="34" charset="0"/>
              </a:rPr>
              <a:t>understand irrational behaviour</a:t>
            </a:r>
            <a:endParaRPr lang="en-GB" sz="2400" dirty="0">
              <a:latin typeface="Arial" panose="020B0604020202020204" pitchFamily="34" charset="0"/>
              <a:cs typeface="Arial" panose="020B0604020202020204" pitchFamily="34" charset="0"/>
            </a:endParaRPr>
          </a:p>
        </p:txBody>
      </p:sp>
      <p:sp>
        <p:nvSpPr>
          <p:cNvPr id="7" name="TextBox 6"/>
          <p:cNvSpPr txBox="1"/>
          <p:nvPr/>
        </p:nvSpPr>
        <p:spPr>
          <a:xfrm>
            <a:off x="7391717" y="3774068"/>
            <a:ext cx="4486934" cy="1200329"/>
          </a:xfrm>
          <a:prstGeom prst="rect">
            <a:avLst/>
          </a:prstGeom>
          <a:noFill/>
        </p:spPr>
        <p:txBody>
          <a:bodyPr wrap="none" rtlCol="0">
            <a:spAutoFit/>
          </a:bodyPr>
          <a:lstStyle/>
          <a:p>
            <a:r>
              <a:rPr lang="en-GB" sz="2400" dirty="0" smtClean="0">
                <a:latin typeface="Arial" panose="020B0604020202020204" pitchFamily="34" charset="0"/>
                <a:cs typeface="Arial" panose="020B0604020202020204" pitchFamily="34" charset="0"/>
              </a:rPr>
              <a:t>Chancellor </a:t>
            </a:r>
            <a:r>
              <a:rPr lang="en-GB" sz="2400" dirty="0">
                <a:latin typeface="Arial" panose="020B0604020202020204" pitchFamily="34" charset="0"/>
                <a:cs typeface="Arial" panose="020B0604020202020204" pitchFamily="34" charset="0"/>
              </a:rPr>
              <a:t>of Exchequer, </a:t>
            </a:r>
            <a:endParaRPr lang="en-GB" sz="2400" dirty="0" smtClean="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Trusted by Parliament and King</a:t>
            </a:r>
          </a:p>
          <a:p>
            <a:r>
              <a:rPr lang="en-GB" sz="2400" dirty="0" smtClean="0">
                <a:latin typeface="Arial" panose="020B0604020202020204" pitchFamily="34" charset="0"/>
                <a:cs typeface="Arial" panose="020B0604020202020204" pitchFamily="34" charset="0"/>
              </a:rPr>
              <a:t>Prime Minister 1770-1782</a:t>
            </a:r>
            <a:endParaRPr lang="en-GB" sz="2400" dirty="0">
              <a:latin typeface="Arial" panose="020B0604020202020204" pitchFamily="34" charset="0"/>
              <a:cs typeface="Arial" panose="020B0604020202020204" pitchFamily="34" charset="0"/>
            </a:endParaRPr>
          </a:p>
        </p:txBody>
      </p:sp>
      <p:sp>
        <p:nvSpPr>
          <p:cNvPr id="8" name="TextBox 7"/>
          <p:cNvSpPr txBox="1"/>
          <p:nvPr/>
        </p:nvSpPr>
        <p:spPr>
          <a:xfrm>
            <a:off x="11397803" y="437881"/>
            <a:ext cx="454573" cy="369332"/>
          </a:xfrm>
          <a:prstGeom prst="rect">
            <a:avLst/>
          </a:prstGeom>
          <a:noFill/>
        </p:spPr>
        <p:txBody>
          <a:bodyPr wrap="square" rtlCol="0">
            <a:spAutoFit/>
          </a:bodyPr>
          <a:lstStyle/>
          <a:p>
            <a:r>
              <a:rPr lang="en-GB" dirty="0" smtClean="0"/>
              <a:t>17</a:t>
            </a:r>
            <a:endParaRPr lang="en-GB" dirty="0"/>
          </a:p>
        </p:txBody>
      </p:sp>
    </p:spTree>
    <p:extLst>
      <p:ext uri="{BB962C8B-B14F-4D97-AF65-F5344CB8AC3E}">
        <p14:creationId xmlns:p14="http://schemas.microsoft.com/office/powerpoint/2010/main" val="2488796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7541" y="122663"/>
            <a:ext cx="10913542" cy="753134"/>
          </a:xfrm>
        </p:spPr>
        <p:txBody>
          <a:bodyPr>
            <a:normAutofit fontScale="90000"/>
          </a:bodyPr>
          <a:lstStyle/>
          <a:p>
            <a:r>
              <a:rPr lang="en-GB" dirty="0" smtClean="0"/>
              <a:t>The problem : British America no longer a ‘backwater’</a:t>
            </a:r>
            <a:endParaRPr lang="en-GB" dirty="0"/>
          </a:p>
        </p:txBody>
      </p:sp>
      <p:sp>
        <p:nvSpPr>
          <p:cNvPr id="3" name="Content Placeholder 2"/>
          <p:cNvSpPr>
            <a:spLocks noGrp="1"/>
          </p:cNvSpPr>
          <p:nvPr>
            <p:ph idx="1"/>
          </p:nvPr>
        </p:nvSpPr>
        <p:spPr>
          <a:xfrm>
            <a:off x="1551813" y="972629"/>
            <a:ext cx="11030479" cy="1413729"/>
          </a:xfrm>
        </p:spPr>
        <p:txBody>
          <a:bodyPr>
            <a:normAutofit/>
          </a:bodyPr>
          <a:lstStyle/>
          <a:p>
            <a:r>
              <a:rPr lang="en-GB" sz="2600" dirty="0" smtClean="0">
                <a:latin typeface="Arial" panose="020B0604020202020204" pitchFamily="34" charset="0"/>
                <a:cs typeface="Arial" panose="020B0604020202020204" pitchFamily="34" charset="0"/>
              </a:rPr>
              <a:t>Population increase from 1.5 million (1750)  to 2.5m million by 1770</a:t>
            </a:r>
          </a:p>
          <a:p>
            <a:pPr marL="457200" lvl="1" indent="0">
              <a:buNone/>
            </a:pPr>
            <a:r>
              <a:rPr lang="en-GB" sz="2400" dirty="0" smtClean="0">
                <a:latin typeface="Arial" panose="020B0604020202020204" pitchFamily="34" charset="0"/>
                <a:cs typeface="Arial" panose="020B0604020202020204" pitchFamily="34" charset="0"/>
              </a:rPr>
              <a:t>Already more than a third that of Britain (7million)</a:t>
            </a:r>
          </a:p>
          <a:p>
            <a:endParaRPr lang="en-GB" sz="2600" dirty="0" smtClean="0">
              <a:latin typeface="Arial" panose="020B0604020202020204" pitchFamily="34" charset="0"/>
              <a:cs typeface="Arial" panose="020B0604020202020204" pitchFamily="34" charset="0"/>
            </a:endParaRPr>
          </a:p>
          <a:p>
            <a:pPr lvl="1"/>
            <a:endParaRPr lang="en-GB" sz="2400" dirty="0" smtClean="0">
              <a:latin typeface="Arial" panose="020B0604020202020204" pitchFamily="34" charset="0"/>
              <a:cs typeface="Arial" panose="020B0604020202020204" pitchFamily="34" charset="0"/>
            </a:endParaRPr>
          </a:p>
          <a:p>
            <a:pPr lvl="1"/>
            <a:endParaRPr lang="en-GB" sz="2000" dirty="0">
              <a:latin typeface="Arial" panose="020B0604020202020204" pitchFamily="34" charset="0"/>
              <a:cs typeface="Arial" panose="020B0604020202020204" pitchFamily="34" charset="0"/>
            </a:endParaRPr>
          </a:p>
        </p:txBody>
      </p:sp>
      <p:sp>
        <p:nvSpPr>
          <p:cNvPr id="4" name="TextBox 3"/>
          <p:cNvSpPr txBox="1"/>
          <p:nvPr/>
        </p:nvSpPr>
        <p:spPr>
          <a:xfrm>
            <a:off x="1505415" y="2174488"/>
            <a:ext cx="10608526" cy="1231106"/>
          </a:xfrm>
          <a:prstGeom prst="rect">
            <a:avLst/>
          </a:prstGeom>
          <a:noFill/>
        </p:spPr>
        <p:txBody>
          <a:bodyPr wrap="square" rtlCol="0">
            <a:spAutoFit/>
          </a:bodyPr>
          <a:lstStyle/>
          <a:p>
            <a:pPr marL="342900" indent="-342900" defTabSz="457200">
              <a:spcBef>
                <a:spcPts val="1000"/>
              </a:spcBef>
              <a:buClr>
                <a:schemeClr val="accent1"/>
              </a:buClr>
              <a:buFont typeface="Wingdings 3" charset="2"/>
              <a:buChar char=""/>
            </a:pPr>
            <a:r>
              <a:rPr lang="en-GB" sz="2600" dirty="0">
                <a:solidFill>
                  <a:schemeClr val="tx1">
                    <a:lumMod val="75000"/>
                    <a:lumOff val="25000"/>
                  </a:schemeClr>
                </a:solidFill>
                <a:latin typeface="Arial" panose="020B0604020202020204" pitchFamily="34" charset="0"/>
                <a:cs typeface="Arial" panose="020B0604020202020204" pitchFamily="34" charset="0"/>
              </a:rPr>
              <a:t>Major cities have </a:t>
            </a:r>
            <a:r>
              <a:rPr lang="en-GB" sz="2600" dirty="0" smtClean="0">
                <a:solidFill>
                  <a:schemeClr val="tx1">
                    <a:lumMod val="75000"/>
                    <a:lumOff val="25000"/>
                  </a:schemeClr>
                </a:solidFill>
                <a:latin typeface="Arial" panose="020B0604020202020204" pitchFamily="34" charset="0"/>
                <a:cs typeface="Arial" panose="020B0604020202020204" pitchFamily="34" charset="0"/>
              </a:rPr>
              <a:t>emerged </a:t>
            </a:r>
            <a:r>
              <a:rPr lang="en-GB" sz="2400" dirty="0" smtClean="0">
                <a:latin typeface="Arial" panose="020B0604020202020204" pitchFamily="34" charset="0"/>
                <a:cs typeface="Arial" panose="020B0604020202020204" pitchFamily="34" charset="0"/>
              </a:rPr>
              <a:t>Philadelphia </a:t>
            </a:r>
            <a:r>
              <a:rPr lang="en-GB" sz="2400" dirty="0">
                <a:latin typeface="Arial" panose="020B0604020202020204" pitchFamily="34" charset="0"/>
                <a:cs typeface="Arial" panose="020B0604020202020204" pitchFamily="34" charset="0"/>
              </a:rPr>
              <a:t>population </a:t>
            </a:r>
            <a:r>
              <a:rPr lang="en-GB" sz="2400" dirty="0" smtClean="0">
                <a:latin typeface="Arial" panose="020B0604020202020204" pitchFamily="34" charset="0"/>
                <a:cs typeface="Arial" panose="020B0604020202020204" pitchFamily="34" charset="0"/>
              </a:rPr>
              <a:t>50,000 </a:t>
            </a:r>
            <a:r>
              <a:rPr lang="en-GB" sz="2400" dirty="0">
                <a:latin typeface="Arial" panose="020B0604020202020204" pitchFamily="34" charset="0"/>
                <a:cs typeface="Arial" panose="020B0604020202020204" pitchFamily="34" charset="0"/>
              </a:rPr>
              <a:t>( </a:t>
            </a:r>
            <a:r>
              <a:rPr lang="en-GB" sz="2400" dirty="0" smtClean="0">
                <a:latin typeface="Arial" panose="020B0604020202020204" pitchFamily="34" charset="0"/>
                <a:cs typeface="Arial" panose="020B0604020202020204" pitchFamily="34" charset="0"/>
              </a:rPr>
              <a:t>2</a:t>
            </a:r>
            <a:r>
              <a:rPr lang="en-GB" sz="2400" baseline="30000" dirty="0" smtClean="0">
                <a:latin typeface="Arial" panose="020B0604020202020204" pitchFamily="34" charset="0"/>
                <a:cs typeface="Arial" panose="020B0604020202020204" pitchFamily="34" charset="0"/>
              </a:rPr>
              <a:t>nd</a:t>
            </a:r>
            <a:r>
              <a:rPr lang="en-GB" sz="2400" dirty="0" smtClean="0">
                <a:latin typeface="Arial" panose="020B0604020202020204" pitchFamily="34" charset="0"/>
                <a:cs typeface="Arial" panose="020B0604020202020204" pitchFamily="34" charset="0"/>
              </a:rPr>
              <a:t> largest English city) New </a:t>
            </a:r>
            <a:r>
              <a:rPr lang="en-GB" sz="2400" dirty="0">
                <a:latin typeface="Arial" panose="020B0604020202020204" pitchFamily="34" charset="0"/>
                <a:cs typeface="Arial" panose="020B0604020202020204" pitchFamily="34" charset="0"/>
              </a:rPr>
              <a:t>York 25,000 (same size as </a:t>
            </a:r>
            <a:r>
              <a:rPr lang="en-GB" sz="2400" dirty="0" smtClean="0">
                <a:latin typeface="Arial" panose="020B0604020202020204" pitchFamily="34" charset="0"/>
                <a:cs typeface="Arial" panose="020B0604020202020204" pitchFamily="34" charset="0"/>
              </a:rPr>
              <a:t>1770 Birmingham)Boston </a:t>
            </a:r>
            <a:r>
              <a:rPr lang="en-GB" sz="2400" dirty="0">
                <a:latin typeface="Arial" panose="020B0604020202020204" pitchFamily="34" charset="0"/>
                <a:cs typeface="Arial" panose="020B0604020202020204" pitchFamily="34" charset="0"/>
              </a:rPr>
              <a:t>16,000 (same size a 1770 Manchester</a:t>
            </a:r>
            <a:r>
              <a:rPr lang="en-GB" sz="2400" dirty="0" smtClean="0">
                <a:latin typeface="Arial" panose="020B0604020202020204" pitchFamily="34" charset="0"/>
                <a:cs typeface="Arial" panose="020B0604020202020204" pitchFamily="34" charset="0"/>
              </a:rPr>
              <a:t>)</a:t>
            </a:r>
            <a:endParaRPr lang="en-GB" sz="2400" dirty="0">
              <a:latin typeface="Arial" panose="020B0604020202020204" pitchFamily="34" charset="0"/>
              <a:cs typeface="Arial" panose="020B0604020202020204" pitchFamily="34" charset="0"/>
            </a:endParaRPr>
          </a:p>
        </p:txBody>
      </p:sp>
      <p:sp>
        <p:nvSpPr>
          <p:cNvPr id="5" name="TextBox 4"/>
          <p:cNvSpPr txBox="1"/>
          <p:nvPr/>
        </p:nvSpPr>
        <p:spPr>
          <a:xfrm>
            <a:off x="1416206" y="3769111"/>
            <a:ext cx="11019363" cy="1487587"/>
          </a:xfrm>
          <a:prstGeom prst="rect">
            <a:avLst/>
          </a:prstGeom>
          <a:noFill/>
        </p:spPr>
        <p:txBody>
          <a:bodyPr wrap="none" rtlCol="0">
            <a:spAutoFit/>
          </a:bodyPr>
          <a:lstStyle/>
          <a:p>
            <a:pPr marL="342900" indent="-342900" defTabSz="457200">
              <a:spcBef>
                <a:spcPts val="1000"/>
              </a:spcBef>
              <a:buClr>
                <a:schemeClr val="accent1"/>
              </a:buClr>
              <a:buFont typeface="Wingdings 3" charset="2"/>
              <a:buChar char=""/>
            </a:pPr>
            <a:r>
              <a:rPr lang="en-GB" sz="2600" dirty="0">
                <a:solidFill>
                  <a:schemeClr val="tx1">
                    <a:lumMod val="75000"/>
                    <a:lumOff val="25000"/>
                  </a:schemeClr>
                </a:solidFill>
                <a:latin typeface="Arial" panose="020B0604020202020204" pitchFamily="34" charset="0"/>
                <a:cs typeface="Arial" panose="020B0604020202020204" pitchFamily="34" charset="0"/>
              </a:rPr>
              <a:t>Large and growing middle class </a:t>
            </a:r>
            <a:r>
              <a:rPr lang="en-GB" sz="2600" dirty="0" smtClean="0">
                <a:solidFill>
                  <a:schemeClr val="tx1">
                    <a:lumMod val="75000"/>
                    <a:lumOff val="25000"/>
                  </a:schemeClr>
                </a:solidFill>
                <a:latin typeface="Arial" panose="020B0604020202020204" pitchFamily="34" charset="0"/>
                <a:cs typeface="Arial" panose="020B0604020202020204" pitchFamily="34" charset="0"/>
              </a:rPr>
              <a:t>: </a:t>
            </a:r>
            <a:r>
              <a:rPr lang="en-GB" sz="2400" dirty="0" smtClean="0">
                <a:latin typeface="Arial" panose="020B0604020202020204" pitchFamily="34" charset="0"/>
                <a:cs typeface="Arial" panose="020B0604020202020204" pitchFamily="34" charset="0"/>
              </a:rPr>
              <a:t>60</a:t>
            </a:r>
            <a:r>
              <a:rPr lang="en-GB" sz="2400" dirty="0">
                <a:latin typeface="Arial" panose="020B0604020202020204" pitchFamily="34" charset="0"/>
                <a:cs typeface="Arial" panose="020B0604020202020204" pitchFamily="34" charset="0"/>
              </a:rPr>
              <a:t>% of male population property </a:t>
            </a:r>
            <a:r>
              <a:rPr lang="en-GB" sz="2400" dirty="0" smtClean="0">
                <a:latin typeface="Arial" panose="020B0604020202020204" pitchFamily="34" charset="0"/>
                <a:cs typeface="Arial" panose="020B0604020202020204" pitchFamily="34" charset="0"/>
              </a:rPr>
              <a:t>owners</a:t>
            </a:r>
          </a:p>
          <a:p>
            <a:pPr defTabSz="457200">
              <a:spcBef>
                <a:spcPts val="1000"/>
              </a:spcBef>
              <a:buClr>
                <a:schemeClr val="accent1"/>
              </a:buClr>
            </a:pPr>
            <a:r>
              <a:rPr lang="en-GB" sz="2400" dirty="0">
                <a:latin typeface="Arial" panose="020B0604020202020204" pitchFamily="34" charset="0"/>
                <a:cs typeface="Arial" panose="020B0604020202020204" pitchFamily="34" charset="0"/>
              </a:rPr>
              <a:t> </a:t>
            </a:r>
            <a:r>
              <a:rPr lang="en-GB" sz="2400" dirty="0" smtClean="0">
                <a:latin typeface="Arial" panose="020B0604020202020204" pitchFamily="34" charset="0"/>
                <a:cs typeface="Arial" panose="020B0604020202020204" pitchFamily="34" charset="0"/>
              </a:rPr>
              <a:t>   earning higher wages, paying lower taxes, more politically active …and</a:t>
            </a:r>
          </a:p>
          <a:p>
            <a:pPr defTabSz="457200">
              <a:spcBef>
                <a:spcPts val="1000"/>
              </a:spcBef>
              <a:buClr>
                <a:schemeClr val="accent1"/>
              </a:buClr>
            </a:pPr>
            <a:r>
              <a:rPr lang="en-GB" sz="2400" dirty="0" smtClean="0">
                <a:latin typeface="Arial" panose="020B0604020202020204" pitchFamily="34" charset="0"/>
                <a:cs typeface="Arial" panose="020B0604020202020204" pitchFamily="34" charset="0"/>
              </a:rPr>
              <a:t>    healthier (“3” taller on average!).</a:t>
            </a:r>
            <a:endParaRPr lang="en-GB" sz="2400" dirty="0">
              <a:latin typeface="Arial" panose="020B0604020202020204" pitchFamily="34" charset="0"/>
              <a:cs typeface="Arial" panose="020B0604020202020204" pitchFamily="34" charset="0"/>
            </a:endParaRPr>
          </a:p>
        </p:txBody>
      </p:sp>
      <p:sp>
        <p:nvSpPr>
          <p:cNvPr id="7" name="TextBox 6"/>
          <p:cNvSpPr txBox="1"/>
          <p:nvPr/>
        </p:nvSpPr>
        <p:spPr>
          <a:xfrm>
            <a:off x="1527718" y="5598791"/>
            <a:ext cx="10448694" cy="892552"/>
          </a:xfrm>
          <a:prstGeom prst="rect">
            <a:avLst/>
          </a:prstGeom>
          <a:noFill/>
        </p:spPr>
        <p:txBody>
          <a:bodyPr wrap="square" rtlCol="0">
            <a:spAutoFit/>
          </a:bodyPr>
          <a:lstStyle/>
          <a:p>
            <a:pPr marL="342900" lvl="1" indent="-342900" defTabSz="457200">
              <a:spcBef>
                <a:spcPts val="1000"/>
              </a:spcBef>
              <a:buClr>
                <a:schemeClr val="accent1"/>
              </a:buClr>
              <a:buFont typeface="Wingdings 3" charset="2"/>
              <a:buChar char=""/>
            </a:pPr>
            <a:r>
              <a:rPr lang="en-GB" sz="2600" dirty="0">
                <a:solidFill>
                  <a:schemeClr val="tx1">
                    <a:lumMod val="75000"/>
                    <a:lumOff val="25000"/>
                  </a:schemeClr>
                </a:solidFill>
                <a:latin typeface="Arial" panose="020B0604020202020204" pitchFamily="34" charset="0"/>
                <a:cs typeface="Arial" panose="020B0604020202020204" pitchFamily="34" charset="0"/>
              </a:rPr>
              <a:t>New </a:t>
            </a:r>
            <a:r>
              <a:rPr lang="en-GB" sz="2600" dirty="0" smtClean="0">
                <a:solidFill>
                  <a:schemeClr val="tx1">
                    <a:lumMod val="75000"/>
                    <a:lumOff val="25000"/>
                  </a:schemeClr>
                </a:solidFill>
                <a:latin typeface="Arial" panose="020B0604020202020204" pitchFamily="34" charset="0"/>
                <a:cs typeface="Arial" panose="020B0604020202020204" pitchFamily="34" charset="0"/>
              </a:rPr>
              <a:t>class of ‘Enlightened’ leaders has emerged who think of  themselves British and equals…and demand to be treated as such</a:t>
            </a:r>
            <a:endParaRPr lang="en-GB" sz="26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8" name="TextBox 7"/>
          <p:cNvSpPr txBox="1"/>
          <p:nvPr/>
        </p:nvSpPr>
        <p:spPr>
          <a:xfrm>
            <a:off x="11397803" y="437881"/>
            <a:ext cx="454573" cy="369332"/>
          </a:xfrm>
          <a:prstGeom prst="rect">
            <a:avLst/>
          </a:prstGeom>
          <a:noFill/>
        </p:spPr>
        <p:txBody>
          <a:bodyPr wrap="square" rtlCol="0">
            <a:spAutoFit/>
          </a:bodyPr>
          <a:lstStyle/>
          <a:p>
            <a:r>
              <a:rPr lang="en-GB" dirty="0" smtClean="0"/>
              <a:t>18</a:t>
            </a:r>
            <a:endParaRPr lang="en-GB" dirty="0"/>
          </a:p>
        </p:txBody>
      </p:sp>
    </p:spTree>
    <p:extLst>
      <p:ext uri="{BB962C8B-B14F-4D97-AF65-F5344CB8AC3E}">
        <p14:creationId xmlns:p14="http://schemas.microsoft.com/office/powerpoint/2010/main" val="3935434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4347" y="330599"/>
            <a:ext cx="8911687" cy="1280890"/>
          </a:xfrm>
        </p:spPr>
        <p:txBody>
          <a:bodyPr/>
          <a:lstStyle/>
          <a:p>
            <a:pPr algn="ctr"/>
            <a:r>
              <a:rPr lang="en-GB" dirty="0" smtClean="0"/>
              <a:t>Overview</a:t>
            </a:r>
            <a:endParaRPr lang="en-GB" dirty="0"/>
          </a:p>
        </p:txBody>
      </p:sp>
      <p:sp>
        <p:nvSpPr>
          <p:cNvPr id="3" name="Content Placeholder 2"/>
          <p:cNvSpPr>
            <a:spLocks noGrp="1"/>
          </p:cNvSpPr>
          <p:nvPr>
            <p:ph idx="1"/>
          </p:nvPr>
        </p:nvSpPr>
        <p:spPr>
          <a:xfrm>
            <a:off x="1941749" y="1065008"/>
            <a:ext cx="10522226" cy="5792991"/>
          </a:xfrm>
        </p:spPr>
        <p:txBody>
          <a:bodyPr>
            <a:normAutofit/>
          </a:bodyPr>
          <a:lstStyle/>
          <a:p>
            <a:endParaRPr lang="en-GB" sz="2400" dirty="0">
              <a:latin typeface="Arial" panose="020B0604020202020204" pitchFamily="34" charset="0"/>
              <a:cs typeface="Arial" panose="020B0604020202020204" pitchFamily="34" charset="0"/>
            </a:endParaRPr>
          </a:p>
          <a:p>
            <a:r>
              <a:rPr lang="en-GB" sz="3200" dirty="0" smtClean="0">
                <a:latin typeface="Arial" panose="020B0604020202020204" pitchFamily="34" charset="0"/>
                <a:cs typeface="Arial" panose="020B0604020202020204" pitchFamily="34" charset="0"/>
              </a:rPr>
              <a:t>French and Indian) war 1753-1762</a:t>
            </a:r>
            <a:endParaRPr lang="en-GB" sz="3200" dirty="0">
              <a:latin typeface="Arial" panose="020B0604020202020204" pitchFamily="34" charset="0"/>
              <a:cs typeface="Arial" panose="020B0604020202020204" pitchFamily="34" charset="0"/>
            </a:endParaRPr>
          </a:p>
          <a:p>
            <a:pPr marL="0" indent="0">
              <a:buNone/>
            </a:pPr>
            <a:endParaRPr lang="en-GB" sz="3200" dirty="0">
              <a:latin typeface="Arial" panose="020B0604020202020204" pitchFamily="34" charset="0"/>
              <a:cs typeface="Arial" panose="020B0604020202020204" pitchFamily="34" charset="0"/>
            </a:endParaRPr>
          </a:p>
          <a:p>
            <a:r>
              <a:rPr lang="en-GB" sz="3200" dirty="0" smtClean="0">
                <a:latin typeface="Arial" panose="020B0604020202020204" pitchFamily="34" charset="0"/>
                <a:cs typeface="Arial" panose="020B0604020202020204" pitchFamily="34" charset="0"/>
              </a:rPr>
              <a:t>A change in colonial policy</a:t>
            </a:r>
          </a:p>
          <a:p>
            <a:endParaRPr lang="en-GB" sz="3200" dirty="0">
              <a:latin typeface="Arial" panose="020B0604020202020204" pitchFamily="34" charset="0"/>
              <a:cs typeface="Arial" panose="020B0604020202020204" pitchFamily="34" charset="0"/>
            </a:endParaRPr>
          </a:p>
          <a:p>
            <a:r>
              <a:rPr lang="en-GB" sz="3200" dirty="0" smtClean="0">
                <a:latin typeface="Arial" panose="020B0604020202020204" pitchFamily="34" charset="0"/>
                <a:cs typeface="Arial" panose="020B0604020202020204" pitchFamily="34" charset="0"/>
              </a:rPr>
              <a:t>Actions and reactions (1763-1774)</a:t>
            </a:r>
          </a:p>
          <a:p>
            <a:endParaRPr lang="en-GB" sz="3200" dirty="0">
              <a:latin typeface="Arial" panose="020B0604020202020204" pitchFamily="34" charset="0"/>
              <a:cs typeface="Arial" panose="020B0604020202020204" pitchFamily="34" charset="0"/>
            </a:endParaRPr>
          </a:p>
          <a:p>
            <a:r>
              <a:rPr lang="en-GB" sz="3200" dirty="0" smtClean="0">
                <a:latin typeface="Arial" panose="020B0604020202020204" pitchFamily="34" charset="0"/>
                <a:cs typeface="Arial" panose="020B0604020202020204" pitchFamily="34" charset="0"/>
              </a:rPr>
              <a:t>The road to war (1775-1775)</a:t>
            </a:r>
          </a:p>
          <a:p>
            <a:endParaRPr lang="en-GB" sz="2400" dirty="0">
              <a:latin typeface="Arial" panose="020B0604020202020204" pitchFamily="34" charset="0"/>
              <a:cs typeface="Arial" panose="020B0604020202020204" pitchFamily="34" charset="0"/>
            </a:endParaRPr>
          </a:p>
          <a:p>
            <a:endParaRPr lang="en-GB" sz="2400" dirty="0">
              <a:latin typeface="Arial" panose="020B0604020202020204" pitchFamily="34" charset="0"/>
              <a:cs typeface="Arial" panose="020B0604020202020204" pitchFamily="34" charset="0"/>
            </a:endParaRPr>
          </a:p>
          <a:p>
            <a:endParaRPr lang="en-GB" sz="2400" dirty="0" smtClean="0">
              <a:latin typeface="Arial" panose="020B0604020202020204" pitchFamily="34" charset="0"/>
              <a:cs typeface="Arial" panose="020B0604020202020204" pitchFamily="34" charset="0"/>
            </a:endParaRPr>
          </a:p>
          <a:p>
            <a:endParaRPr lang="en-GB" sz="2400" dirty="0">
              <a:latin typeface="Arial" panose="020B0604020202020204" pitchFamily="34" charset="0"/>
              <a:cs typeface="Arial" panose="020B0604020202020204" pitchFamily="34" charset="0"/>
            </a:endParaRPr>
          </a:p>
          <a:p>
            <a:endParaRPr lang="en-GB" sz="2400" dirty="0" smtClean="0">
              <a:latin typeface="Arial" panose="020B0604020202020204" pitchFamily="34" charset="0"/>
              <a:cs typeface="Arial" panose="020B0604020202020204" pitchFamily="34" charset="0"/>
            </a:endParaRPr>
          </a:p>
          <a:p>
            <a:pPr marL="0" indent="0">
              <a:buNone/>
            </a:pPr>
            <a:endParaRPr lang="en-GB" sz="2400" dirty="0" smtClean="0">
              <a:latin typeface="Arial" panose="020B0604020202020204" pitchFamily="34" charset="0"/>
              <a:cs typeface="Arial" panose="020B0604020202020204" pitchFamily="34" charset="0"/>
            </a:endParaRPr>
          </a:p>
          <a:p>
            <a:endParaRPr lang="en-GB" dirty="0"/>
          </a:p>
          <a:p>
            <a:pPr marL="0" indent="0">
              <a:buNone/>
            </a:pPr>
            <a:endParaRPr lang="en-GB" dirty="0" smtClean="0"/>
          </a:p>
          <a:p>
            <a:endParaRPr lang="en-GB" dirty="0" smtClean="0"/>
          </a:p>
          <a:p>
            <a:endParaRPr lang="en-GB" dirty="0"/>
          </a:p>
          <a:p>
            <a:endParaRPr lang="en-GB" dirty="0"/>
          </a:p>
        </p:txBody>
      </p:sp>
      <p:sp>
        <p:nvSpPr>
          <p:cNvPr id="4" name="TextBox 3"/>
          <p:cNvSpPr txBox="1"/>
          <p:nvPr/>
        </p:nvSpPr>
        <p:spPr>
          <a:xfrm>
            <a:off x="11418849" y="434898"/>
            <a:ext cx="312906" cy="369332"/>
          </a:xfrm>
          <a:prstGeom prst="rect">
            <a:avLst/>
          </a:prstGeom>
          <a:noFill/>
        </p:spPr>
        <p:txBody>
          <a:bodyPr wrap="none" rtlCol="0">
            <a:spAutoFit/>
          </a:bodyPr>
          <a:lstStyle/>
          <a:p>
            <a:r>
              <a:rPr lang="en-GB" dirty="0" smtClean="0"/>
              <a:t>1</a:t>
            </a:r>
            <a:endParaRPr lang="en-GB" dirty="0"/>
          </a:p>
        </p:txBody>
      </p:sp>
    </p:spTree>
    <p:extLst>
      <p:ext uri="{BB962C8B-B14F-4D97-AF65-F5344CB8AC3E}">
        <p14:creationId xmlns:p14="http://schemas.microsoft.com/office/powerpoint/2010/main" val="220288176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09956" cy="1280890"/>
          </a:xfrm>
        </p:spPr>
        <p:txBody>
          <a:bodyPr/>
          <a:lstStyle/>
          <a:p>
            <a:pPr algn="ctr"/>
            <a:r>
              <a:rPr lang="en-GB" dirty="0" smtClean="0"/>
              <a:t>Samuel Adams (1722-1803) </a:t>
            </a:r>
            <a:endParaRPr lang="en-GB" dirty="0"/>
          </a:p>
        </p:txBody>
      </p:sp>
      <p:pic>
        <p:nvPicPr>
          <p:cNvPr id="3074" name="Picture 2" descr="File:Samuel Adams by John Singleton Copley.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747130"/>
            <a:ext cx="6997322" cy="611086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409752" y="830145"/>
            <a:ext cx="4611263" cy="1200329"/>
          </a:xfrm>
          <a:prstGeom prst="rect">
            <a:avLst/>
          </a:prstGeom>
          <a:solidFill>
            <a:schemeClr val="bg1"/>
          </a:solidFill>
        </p:spPr>
        <p:txBody>
          <a:bodyPr wrap="square" rtlCol="0">
            <a:spAutoFit/>
          </a:bodyPr>
          <a:lstStyle/>
          <a:p>
            <a:r>
              <a:rPr lang="en-GB" sz="2400" dirty="0">
                <a:latin typeface="Arial" panose="020B0604020202020204" pitchFamily="34" charset="0"/>
                <a:cs typeface="Arial" panose="020B0604020202020204" pitchFamily="34" charset="0"/>
              </a:rPr>
              <a:t>One of 12 children born to </a:t>
            </a:r>
          </a:p>
          <a:p>
            <a:r>
              <a:rPr lang="en-GB" sz="2400" dirty="0">
                <a:latin typeface="Arial" panose="020B0604020202020204" pitchFamily="34" charset="0"/>
                <a:cs typeface="Arial" panose="020B0604020202020204" pitchFamily="34" charset="0"/>
              </a:rPr>
              <a:t>of Boston Puritan </a:t>
            </a:r>
            <a:r>
              <a:rPr lang="en-GB" sz="2400" dirty="0" smtClean="0">
                <a:latin typeface="Arial" panose="020B0604020202020204" pitchFamily="34" charset="0"/>
                <a:cs typeface="Arial" panose="020B0604020202020204" pitchFamily="34" charset="0"/>
              </a:rPr>
              <a:t>Banker and maltster</a:t>
            </a:r>
            <a:r>
              <a:rPr lang="en-GB" sz="2400" dirty="0">
                <a:latin typeface="Arial" panose="020B0604020202020204" pitchFamily="34" charset="0"/>
                <a:cs typeface="Arial" panose="020B0604020202020204" pitchFamily="34" charset="0"/>
              </a:rPr>
              <a:t>’ </a:t>
            </a:r>
          </a:p>
        </p:txBody>
      </p:sp>
      <p:sp>
        <p:nvSpPr>
          <p:cNvPr id="5" name="TextBox 4"/>
          <p:cNvSpPr txBox="1"/>
          <p:nvPr/>
        </p:nvSpPr>
        <p:spPr>
          <a:xfrm>
            <a:off x="7366275" y="2164025"/>
            <a:ext cx="4554379" cy="1569660"/>
          </a:xfrm>
          <a:prstGeom prst="rect">
            <a:avLst/>
          </a:prstGeom>
          <a:solidFill>
            <a:schemeClr val="bg1"/>
          </a:solidFill>
        </p:spPr>
        <p:txBody>
          <a:bodyPr wrap="square" rtlCol="0">
            <a:spAutoFit/>
          </a:bodyPr>
          <a:lstStyle/>
          <a:p>
            <a:r>
              <a:rPr lang="en-GB" sz="2400" dirty="0">
                <a:latin typeface="Arial" panose="020B0604020202020204" pitchFamily="34" charset="0"/>
                <a:cs typeface="Arial" panose="020B0604020202020204" pitchFamily="34" charset="0"/>
              </a:rPr>
              <a:t>Graduates from Harvard, becomes brewer. </a:t>
            </a:r>
            <a:r>
              <a:rPr lang="en-GB" sz="2400" dirty="0" smtClean="0">
                <a:latin typeface="Arial" panose="020B0604020202020204" pitchFamily="34" charset="0"/>
                <a:cs typeface="Arial" panose="020B0604020202020204" pitchFamily="34" charset="0"/>
              </a:rPr>
              <a:t>Loses business, fails </a:t>
            </a:r>
            <a:r>
              <a:rPr lang="en-GB" sz="2400" dirty="0">
                <a:latin typeface="Arial" panose="020B0604020202020204" pitchFamily="34" charset="0"/>
                <a:cs typeface="Arial" panose="020B0604020202020204" pitchFamily="34" charset="0"/>
              </a:rPr>
              <a:t>as </a:t>
            </a:r>
            <a:r>
              <a:rPr lang="en-GB" sz="2400" dirty="0" smtClean="0">
                <a:latin typeface="Arial" panose="020B0604020202020204" pitchFamily="34" charset="0"/>
                <a:cs typeface="Arial" panose="020B0604020202020204" pitchFamily="34" charset="0"/>
              </a:rPr>
              <a:t>‘popular’ </a:t>
            </a:r>
            <a:r>
              <a:rPr lang="en-GB" sz="2400" dirty="0">
                <a:latin typeface="Arial" panose="020B0604020202020204" pitchFamily="34" charset="0"/>
                <a:cs typeface="Arial" panose="020B0604020202020204" pitchFamily="34" charset="0"/>
              </a:rPr>
              <a:t>tax Collector. </a:t>
            </a:r>
          </a:p>
        </p:txBody>
      </p:sp>
      <p:sp>
        <p:nvSpPr>
          <p:cNvPr id="6" name="TextBox 5"/>
          <p:cNvSpPr txBox="1"/>
          <p:nvPr/>
        </p:nvSpPr>
        <p:spPr>
          <a:xfrm>
            <a:off x="7447060" y="3775170"/>
            <a:ext cx="4440140" cy="1569660"/>
          </a:xfrm>
          <a:prstGeom prst="rect">
            <a:avLst/>
          </a:prstGeom>
          <a:solidFill>
            <a:schemeClr val="bg1"/>
          </a:solidFill>
        </p:spPr>
        <p:txBody>
          <a:bodyPr wrap="square" rtlCol="0">
            <a:spAutoFit/>
          </a:bodyPr>
          <a:lstStyle/>
          <a:p>
            <a:r>
              <a:rPr lang="en-GB" sz="2400" dirty="0">
                <a:latin typeface="Arial" panose="020B0604020202020204" pitchFamily="34" charset="0"/>
                <a:cs typeface="Arial" panose="020B0604020202020204" pitchFamily="34" charset="0"/>
              </a:rPr>
              <a:t>Enters local politics, starts newspaper to fight new taxes: </a:t>
            </a:r>
            <a:r>
              <a:rPr lang="en-GB" sz="2400" dirty="0" smtClean="0">
                <a:latin typeface="Arial" panose="020B0604020202020204" pitchFamily="34" charset="0"/>
                <a:cs typeface="Arial" panose="020B0604020202020204" pitchFamily="34" charset="0"/>
              </a:rPr>
              <a:t> “no </a:t>
            </a:r>
            <a:r>
              <a:rPr lang="en-GB" sz="2400" dirty="0">
                <a:latin typeface="Arial" panose="020B0604020202020204" pitchFamily="34" charset="0"/>
                <a:cs typeface="Arial" panose="020B0604020202020204" pitchFamily="34" charset="0"/>
              </a:rPr>
              <a:t>taxation without representation</a:t>
            </a:r>
            <a:r>
              <a:rPr lang="en-GB" dirty="0" smtClean="0"/>
              <a:t>”</a:t>
            </a:r>
          </a:p>
        </p:txBody>
      </p:sp>
      <p:sp>
        <p:nvSpPr>
          <p:cNvPr id="7" name="TextBox 6"/>
          <p:cNvSpPr txBox="1"/>
          <p:nvPr/>
        </p:nvSpPr>
        <p:spPr>
          <a:xfrm>
            <a:off x="7391660" y="5657671"/>
            <a:ext cx="4329202" cy="1200329"/>
          </a:xfrm>
          <a:prstGeom prst="rect">
            <a:avLst/>
          </a:prstGeom>
          <a:solidFill>
            <a:schemeClr val="bg1"/>
          </a:solidFill>
        </p:spPr>
        <p:txBody>
          <a:bodyPr wrap="square" rtlCol="0">
            <a:spAutoFit/>
          </a:bodyPr>
          <a:lstStyle/>
          <a:p>
            <a:r>
              <a:rPr lang="en-GB" sz="2400" dirty="0">
                <a:latin typeface="Arial" panose="020B0604020202020204" pitchFamily="34" charset="0"/>
                <a:cs typeface="Arial" panose="020B0604020202020204" pitchFamily="34" charset="0"/>
              </a:rPr>
              <a:t>Becomes propagandist and </a:t>
            </a:r>
          </a:p>
          <a:p>
            <a:r>
              <a:rPr lang="en-GB" sz="2400" dirty="0">
                <a:latin typeface="Arial" panose="020B0604020202020204" pitchFamily="34" charset="0"/>
                <a:cs typeface="Arial" panose="020B0604020202020204" pitchFamily="34" charset="0"/>
              </a:rPr>
              <a:t>Agitator, </a:t>
            </a:r>
            <a:r>
              <a:rPr lang="en-GB" sz="2400" dirty="0" smtClean="0">
                <a:latin typeface="Arial" panose="020B0604020202020204" pitchFamily="34" charset="0"/>
                <a:cs typeface="Arial" panose="020B0604020202020204" pitchFamily="34" charset="0"/>
              </a:rPr>
              <a:t>founds agitator group ‘Sons </a:t>
            </a:r>
            <a:r>
              <a:rPr lang="en-GB" sz="2400" dirty="0">
                <a:latin typeface="Arial" panose="020B0604020202020204" pitchFamily="34" charset="0"/>
                <a:cs typeface="Arial" panose="020B0604020202020204" pitchFamily="34" charset="0"/>
              </a:rPr>
              <a:t>of </a:t>
            </a:r>
            <a:r>
              <a:rPr lang="en-GB" sz="2400" dirty="0" smtClean="0">
                <a:latin typeface="Arial" panose="020B0604020202020204" pitchFamily="34" charset="0"/>
                <a:cs typeface="Arial" panose="020B0604020202020204" pitchFamily="34" charset="0"/>
              </a:rPr>
              <a:t>Liberty</a:t>
            </a:r>
            <a:r>
              <a:rPr lang="en-GB" dirty="0" smtClean="0"/>
              <a:t> </a:t>
            </a:r>
          </a:p>
        </p:txBody>
      </p:sp>
      <p:sp>
        <p:nvSpPr>
          <p:cNvPr id="8" name="TextBox 7"/>
          <p:cNvSpPr txBox="1"/>
          <p:nvPr/>
        </p:nvSpPr>
        <p:spPr>
          <a:xfrm>
            <a:off x="11286291" y="203705"/>
            <a:ext cx="454573" cy="369332"/>
          </a:xfrm>
          <a:prstGeom prst="rect">
            <a:avLst/>
          </a:prstGeom>
          <a:noFill/>
        </p:spPr>
        <p:txBody>
          <a:bodyPr wrap="square" rtlCol="0">
            <a:spAutoFit/>
          </a:bodyPr>
          <a:lstStyle/>
          <a:p>
            <a:r>
              <a:rPr lang="en-GB" dirty="0" smtClean="0"/>
              <a:t>19</a:t>
            </a:r>
            <a:endParaRPr lang="en-GB" dirty="0"/>
          </a:p>
        </p:txBody>
      </p:sp>
    </p:spTree>
    <p:extLst>
      <p:ext uri="{BB962C8B-B14F-4D97-AF65-F5344CB8AC3E}">
        <p14:creationId xmlns:p14="http://schemas.microsoft.com/office/powerpoint/2010/main" val="624888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400" y="106336"/>
            <a:ext cx="11785600" cy="741845"/>
          </a:xfrm>
        </p:spPr>
        <p:txBody>
          <a:bodyPr/>
          <a:lstStyle/>
          <a:p>
            <a:pPr algn="ctr"/>
            <a:r>
              <a:rPr lang="en-GB" dirty="0" smtClean="0"/>
              <a:t>John Hancock (1737-1793)</a:t>
            </a:r>
            <a:endParaRPr lang="en-GB" dirty="0"/>
          </a:p>
        </p:txBody>
      </p:sp>
      <p:pic>
        <p:nvPicPr>
          <p:cNvPr id="4098" name="Picture 2" descr="File:John Hancock 1770-cro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724829"/>
            <a:ext cx="6479822" cy="602028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720166" y="887140"/>
            <a:ext cx="4676380" cy="830997"/>
          </a:xfrm>
          <a:prstGeom prst="rect">
            <a:avLst/>
          </a:prstGeom>
          <a:solidFill>
            <a:schemeClr val="bg1"/>
          </a:solidFill>
        </p:spPr>
        <p:txBody>
          <a:bodyPr wrap="square" rtlCol="0">
            <a:spAutoFit/>
          </a:bodyPr>
          <a:lstStyle/>
          <a:p>
            <a:r>
              <a:rPr lang="en-GB" sz="2400" dirty="0">
                <a:latin typeface="Arial" panose="020B0604020202020204" pitchFamily="34" charset="0"/>
                <a:cs typeface="Arial" panose="020B0604020202020204" pitchFamily="34" charset="0"/>
              </a:rPr>
              <a:t>Wealthy son of Boston </a:t>
            </a:r>
            <a:r>
              <a:rPr lang="en-GB" sz="2400" dirty="0" smtClean="0">
                <a:latin typeface="Arial" panose="020B0604020202020204" pitchFamily="34" charset="0"/>
                <a:cs typeface="Arial" panose="020B0604020202020204" pitchFamily="34" charset="0"/>
              </a:rPr>
              <a:t>merchant, Harvard graduate, active </a:t>
            </a:r>
            <a:r>
              <a:rPr lang="en-GB" sz="2400" dirty="0">
                <a:latin typeface="Arial" panose="020B0604020202020204" pitchFamily="34" charset="0"/>
                <a:cs typeface="Arial" panose="020B0604020202020204" pitchFamily="34" charset="0"/>
              </a:rPr>
              <a:t>Mason</a:t>
            </a:r>
          </a:p>
        </p:txBody>
      </p:sp>
      <p:sp>
        <p:nvSpPr>
          <p:cNvPr id="5" name="TextBox 4"/>
          <p:cNvSpPr txBox="1"/>
          <p:nvPr/>
        </p:nvSpPr>
        <p:spPr>
          <a:xfrm>
            <a:off x="6702682" y="1988770"/>
            <a:ext cx="4816528" cy="1569660"/>
          </a:xfrm>
          <a:prstGeom prst="rect">
            <a:avLst/>
          </a:prstGeom>
          <a:solidFill>
            <a:schemeClr val="bg1"/>
          </a:solidFill>
        </p:spPr>
        <p:txBody>
          <a:bodyPr wrap="square" rtlCol="0">
            <a:spAutoFit/>
          </a:bodyPr>
          <a:lstStyle/>
          <a:p>
            <a:r>
              <a:rPr lang="en-GB" sz="2400" dirty="0" smtClean="0">
                <a:latin typeface="Arial" panose="020B0604020202020204" pitchFamily="34" charset="0"/>
                <a:cs typeface="Arial" panose="020B0604020202020204" pitchFamily="34" charset="0"/>
              </a:rPr>
              <a:t>Business man, most wealthy Bostonian, accused </a:t>
            </a:r>
            <a:r>
              <a:rPr lang="en-GB" sz="2400" dirty="0">
                <a:latin typeface="Arial" panose="020B0604020202020204" pitchFamily="34" charset="0"/>
                <a:cs typeface="Arial" panose="020B0604020202020204" pitchFamily="34" charset="0"/>
              </a:rPr>
              <a:t>of </a:t>
            </a:r>
            <a:r>
              <a:rPr lang="en-GB" sz="2400" dirty="0" smtClean="0">
                <a:latin typeface="Arial" panose="020B0604020202020204" pitchFamily="34" charset="0"/>
                <a:cs typeface="Arial" panose="020B0604020202020204" pitchFamily="34" charset="0"/>
              </a:rPr>
              <a:t>smuggling. Poor speaker, funds Adams and his supporters</a:t>
            </a:r>
            <a:endParaRPr lang="en-GB" sz="2400" dirty="0">
              <a:latin typeface="Arial" panose="020B0604020202020204" pitchFamily="34" charset="0"/>
              <a:cs typeface="Arial" panose="020B0604020202020204" pitchFamily="34" charset="0"/>
            </a:endParaRPr>
          </a:p>
        </p:txBody>
      </p:sp>
      <p:sp>
        <p:nvSpPr>
          <p:cNvPr id="6" name="TextBox 5"/>
          <p:cNvSpPr txBox="1"/>
          <p:nvPr/>
        </p:nvSpPr>
        <p:spPr>
          <a:xfrm>
            <a:off x="6731455" y="3772415"/>
            <a:ext cx="4843511" cy="1569660"/>
          </a:xfrm>
          <a:prstGeom prst="rect">
            <a:avLst/>
          </a:prstGeom>
          <a:solidFill>
            <a:schemeClr val="bg1"/>
          </a:solidFill>
        </p:spPr>
        <p:txBody>
          <a:bodyPr wrap="square" rtlCol="0">
            <a:spAutoFit/>
          </a:bodyPr>
          <a:lstStyle/>
          <a:p>
            <a:r>
              <a:rPr lang="en-GB" sz="2400" dirty="0" smtClean="0">
                <a:latin typeface="Arial" panose="020B0604020202020204" pitchFamily="34" charset="0"/>
                <a:cs typeface="Arial" panose="020B0604020202020204" pitchFamily="34" charset="0"/>
              </a:rPr>
              <a:t>Confidante </a:t>
            </a:r>
            <a:r>
              <a:rPr lang="en-GB" sz="2400" dirty="0">
                <a:latin typeface="Arial" panose="020B0604020202020204" pitchFamily="34" charset="0"/>
                <a:cs typeface="Arial" panose="020B0604020202020204" pitchFamily="34" charset="0"/>
              </a:rPr>
              <a:t>of </a:t>
            </a:r>
            <a:r>
              <a:rPr lang="en-GB" sz="2400" dirty="0" smtClean="0">
                <a:latin typeface="Arial" panose="020B0604020202020204" pitchFamily="34" charset="0"/>
                <a:cs typeface="Arial" panose="020B0604020202020204" pitchFamily="34" charset="0"/>
              </a:rPr>
              <a:t>British governor …leaks letters </a:t>
            </a:r>
            <a:r>
              <a:rPr lang="en-GB" sz="2400" dirty="0">
                <a:latin typeface="Arial" panose="020B0604020202020204" pitchFamily="34" charset="0"/>
                <a:cs typeface="Arial" panose="020B0604020202020204" pitchFamily="34" charset="0"/>
              </a:rPr>
              <a:t>showing Governor seeks to impose force to collect taxes</a:t>
            </a:r>
          </a:p>
        </p:txBody>
      </p:sp>
      <p:sp>
        <p:nvSpPr>
          <p:cNvPr id="3" name="Rectangle 2"/>
          <p:cNvSpPr/>
          <p:nvPr/>
        </p:nvSpPr>
        <p:spPr>
          <a:xfrm>
            <a:off x="6705600" y="5657671"/>
            <a:ext cx="6096000" cy="1200329"/>
          </a:xfrm>
          <a:prstGeom prst="rect">
            <a:avLst/>
          </a:prstGeom>
        </p:spPr>
        <p:txBody>
          <a:bodyPr>
            <a:spAutoFit/>
          </a:bodyPr>
          <a:lstStyle/>
          <a:p>
            <a:r>
              <a:rPr lang="en-GB" sz="2400" dirty="0">
                <a:latin typeface="Arial" panose="020B0604020202020204" pitchFamily="34" charset="0"/>
                <a:cs typeface="Arial" panose="020B0604020202020204" pitchFamily="34" charset="0"/>
              </a:rPr>
              <a:t>Becomes president of Continental</a:t>
            </a:r>
          </a:p>
          <a:p>
            <a:r>
              <a:rPr lang="en-GB" sz="2400" dirty="0">
                <a:latin typeface="Arial" panose="020B0604020202020204" pitchFamily="34" charset="0"/>
                <a:cs typeface="Arial" panose="020B0604020202020204" pitchFamily="34" charset="0"/>
              </a:rPr>
              <a:t>Congress and </a:t>
            </a:r>
            <a:r>
              <a:rPr lang="en-GB" sz="2400" dirty="0" smtClean="0">
                <a:latin typeface="Arial" panose="020B0604020202020204" pitchFamily="34" charset="0"/>
                <a:cs typeface="Arial" panose="020B0604020202020204" pitchFamily="34" charset="0"/>
              </a:rPr>
              <a:t>future </a:t>
            </a:r>
            <a:r>
              <a:rPr lang="en-GB" sz="2400" dirty="0">
                <a:latin typeface="Arial" panose="020B0604020202020204" pitchFamily="34" charset="0"/>
                <a:cs typeface="Arial" panose="020B0604020202020204" pitchFamily="34" charset="0"/>
              </a:rPr>
              <a:t>Governor of </a:t>
            </a:r>
            <a:r>
              <a:rPr lang="en-GB" sz="2400" dirty="0" err="1" smtClean="0">
                <a:latin typeface="Arial" panose="020B0604020202020204" pitchFamily="34" charset="0"/>
                <a:cs typeface="Arial" panose="020B0604020202020204" pitchFamily="34" charset="0"/>
              </a:rPr>
              <a:t>Massachussets</a:t>
            </a:r>
            <a:endParaRPr lang="en-GB" sz="2400" dirty="0">
              <a:latin typeface="Arial" panose="020B0604020202020204" pitchFamily="34" charset="0"/>
              <a:cs typeface="Arial" panose="020B0604020202020204" pitchFamily="34" charset="0"/>
            </a:endParaRPr>
          </a:p>
        </p:txBody>
      </p:sp>
      <p:sp>
        <p:nvSpPr>
          <p:cNvPr id="8" name="TextBox 7"/>
          <p:cNvSpPr txBox="1"/>
          <p:nvPr/>
        </p:nvSpPr>
        <p:spPr>
          <a:xfrm>
            <a:off x="11286291" y="203705"/>
            <a:ext cx="454573" cy="369332"/>
          </a:xfrm>
          <a:prstGeom prst="rect">
            <a:avLst/>
          </a:prstGeom>
          <a:noFill/>
        </p:spPr>
        <p:txBody>
          <a:bodyPr wrap="square" rtlCol="0">
            <a:spAutoFit/>
          </a:bodyPr>
          <a:lstStyle/>
          <a:p>
            <a:r>
              <a:rPr lang="en-GB" dirty="0" smtClean="0"/>
              <a:t>20</a:t>
            </a:r>
            <a:endParaRPr lang="en-GB" dirty="0"/>
          </a:p>
        </p:txBody>
      </p:sp>
    </p:spTree>
    <p:extLst>
      <p:ext uri="{BB962C8B-B14F-4D97-AF65-F5344CB8AC3E}">
        <p14:creationId xmlns:p14="http://schemas.microsoft.com/office/powerpoint/2010/main" val="1851397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4820" y="-139700"/>
            <a:ext cx="8911687" cy="1280890"/>
          </a:xfrm>
        </p:spPr>
        <p:txBody>
          <a:bodyPr/>
          <a:lstStyle/>
          <a:p>
            <a:pPr algn="ctr"/>
            <a:r>
              <a:rPr lang="en-GB" dirty="0" smtClean="0"/>
              <a:t>Patrick Henry (1736-1799)</a:t>
            </a:r>
            <a:endParaRPr lang="en-GB" dirty="0"/>
          </a:p>
        </p:txBody>
      </p:sp>
      <p:pic>
        <p:nvPicPr>
          <p:cNvPr id="1026" name="Picture 2"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47700"/>
            <a:ext cx="6478859" cy="62103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801315" y="707482"/>
            <a:ext cx="5035085" cy="1938992"/>
          </a:xfrm>
          <a:prstGeom prst="rect">
            <a:avLst/>
          </a:prstGeom>
          <a:noFill/>
        </p:spPr>
        <p:txBody>
          <a:bodyPr wrap="square" rtlCol="0">
            <a:spAutoFit/>
          </a:bodyPr>
          <a:lstStyle/>
          <a:p>
            <a:r>
              <a:rPr lang="en-GB" dirty="0" smtClean="0"/>
              <a:t>“</a:t>
            </a:r>
            <a:r>
              <a:rPr lang="en-GB" sz="2400" dirty="0">
                <a:latin typeface="Arial" panose="020B0604020202020204" pitchFamily="34" charset="0"/>
                <a:cs typeface="Arial" panose="020B0604020202020204" pitchFamily="34" charset="0"/>
              </a:rPr>
              <a:t>Virginia born to wealthy Scottish farmer/planter, taught by tutor, devout Anglican and follower of Jonathan </a:t>
            </a:r>
            <a:r>
              <a:rPr lang="en-GB" sz="2400" dirty="0" err="1" smtClean="0">
                <a:latin typeface="Arial" panose="020B0604020202020204" pitchFamily="34" charset="0"/>
                <a:cs typeface="Arial" panose="020B0604020202020204" pitchFamily="34" charset="0"/>
              </a:rPr>
              <a:t>Edwards..second</a:t>
            </a:r>
            <a:r>
              <a:rPr lang="en-GB" sz="2400" dirty="0" smtClean="0">
                <a:latin typeface="Arial" panose="020B0604020202020204" pitchFamily="34" charset="0"/>
                <a:cs typeface="Arial" panose="020B0604020202020204" pitchFamily="34" charset="0"/>
              </a:rPr>
              <a:t> </a:t>
            </a:r>
            <a:r>
              <a:rPr lang="en-GB" sz="2400" dirty="0">
                <a:latin typeface="Arial" panose="020B0604020202020204" pitchFamily="34" charset="0"/>
                <a:cs typeface="Arial" panose="020B0604020202020204" pitchFamily="34" charset="0"/>
              </a:rPr>
              <a:t>son </a:t>
            </a:r>
            <a:r>
              <a:rPr lang="en-GB" sz="2400" dirty="0" smtClean="0">
                <a:latin typeface="Arial" panose="020B0604020202020204" pitchFamily="34" charset="0"/>
                <a:cs typeface="Arial" panose="020B0604020202020204" pitchFamily="34" charset="0"/>
              </a:rPr>
              <a:t>and poor, runs </a:t>
            </a:r>
            <a:r>
              <a:rPr lang="en-GB" sz="2400" dirty="0">
                <a:latin typeface="Arial" panose="020B0604020202020204" pitchFamily="34" charset="0"/>
                <a:cs typeface="Arial" panose="020B0604020202020204" pitchFamily="34" charset="0"/>
              </a:rPr>
              <a:t>tavern</a:t>
            </a:r>
          </a:p>
        </p:txBody>
      </p:sp>
      <p:sp>
        <p:nvSpPr>
          <p:cNvPr id="6" name="TextBox 5"/>
          <p:cNvSpPr txBox="1"/>
          <p:nvPr/>
        </p:nvSpPr>
        <p:spPr>
          <a:xfrm>
            <a:off x="6777153" y="3198541"/>
            <a:ext cx="3791415" cy="1569660"/>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Self taught lawyer. Gains fame by defying British Government veto regarding Virginia laws</a:t>
            </a:r>
          </a:p>
        </p:txBody>
      </p:sp>
      <p:sp>
        <p:nvSpPr>
          <p:cNvPr id="5" name="TextBox 4"/>
          <p:cNvSpPr txBox="1"/>
          <p:nvPr/>
        </p:nvSpPr>
        <p:spPr>
          <a:xfrm>
            <a:off x="6820017" y="5032918"/>
            <a:ext cx="5371983" cy="1569660"/>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Marries well, inherits  slaves, opposes</a:t>
            </a:r>
          </a:p>
          <a:p>
            <a:r>
              <a:rPr lang="en-GB" sz="2400" dirty="0">
                <a:latin typeface="Arial" panose="020B0604020202020204" pitchFamily="34" charset="0"/>
                <a:cs typeface="Arial" panose="020B0604020202020204" pitchFamily="34" charset="0"/>
              </a:rPr>
              <a:t>New British taxes, famous for flowery</a:t>
            </a:r>
          </a:p>
          <a:p>
            <a:r>
              <a:rPr lang="en-GB" sz="2400" dirty="0">
                <a:latin typeface="Arial" panose="020B0604020202020204" pitchFamily="34" charset="0"/>
                <a:cs typeface="Arial" panose="020B0604020202020204" pitchFamily="34" charset="0"/>
              </a:rPr>
              <a:t>Speech … “Give me Liberty or give</a:t>
            </a:r>
          </a:p>
          <a:p>
            <a:r>
              <a:rPr lang="en-GB" sz="2400" dirty="0">
                <a:latin typeface="Arial" panose="020B0604020202020204" pitchFamily="34" charset="0"/>
                <a:cs typeface="Arial" panose="020B0604020202020204" pitchFamily="34" charset="0"/>
              </a:rPr>
              <a:t>Me death” </a:t>
            </a:r>
          </a:p>
        </p:txBody>
      </p:sp>
      <p:sp>
        <p:nvSpPr>
          <p:cNvPr id="7" name="TextBox 6"/>
          <p:cNvSpPr txBox="1"/>
          <p:nvPr/>
        </p:nvSpPr>
        <p:spPr>
          <a:xfrm>
            <a:off x="11286291" y="203705"/>
            <a:ext cx="454573" cy="369332"/>
          </a:xfrm>
          <a:prstGeom prst="rect">
            <a:avLst/>
          </a:prstGeom>
          <a:noFill/>
        </p:spPr>
        <p:txBody>
          <a:bodyPr wrap="square" rtlCol="0">
            <a:spAutoFit/>
          </a:bodyPr>
          <a:lstStyle/>
          <a:p>
            <a:r>
              <a:rPr lang="en-GB" dirty="0" smtClean="0"/>
              <a:t>21</a:t>
            </a:r>
            <a:endParaRPr lang="en-GB" dirty="0"/>
          </a:p>
        </p:txBody>
      </p:sp>
    </p:spTree>
    <p:extLst>
      <p:ext uri="{BB962C8B-B14F-4D97-AF65-F5344CB8AC3E}">
        <p14:creationId xmlns:p14="http://schemas.microsoft.com/office/powerpoint/2010/main" val="1856762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5638" y="88852"/>
            <a:ext cx="8911687" cy="1280890"/>
          </a:xfrm>
        </p:spPr>
        <p:txBody>
          <a:bodyPr/>
          <a:lstStyle/>
          <a:p>
            <a:pPr algn="ctr"/>
            <a:r>
              <a:rPr lang="en-GB" dirty="0" smtClean="0"/>
              <a:t>Benjamin Franklin</a:t>
            </a:r>
            <a:r>
              <a:rPr lang="en-GB" dirty="0"/>
              <a:t> </a:t>
            </a:r>
            <a:r>
              <a:rPr lang="en-GB" dirty="0" smtClean="0"/>
              <a:t>(1706-1790)</a:t>
            </a:r>
            <a:endParaRPr lang="en-GB" dirty="0"/>
          </a:p>
        </p:txBody>
      </p:sp>
      <p:sp>
        <p:nvSpPr>
          <p:cNvPr id="4" name="TextBox 3"/>
          <p:cNvSpPr txBox="1"/>
          <p:nvPr/>
        </p:nvSpPr>
        <p:spPr>
          <a:xfrm>
            <a:off x="6506228" y="896915"/>
            <a:ext cx="4896375" cy="830997"/>
          </a:xfrm>
          <a:prstGeom prst="rect">
            <a:avLst/>
          </a:prstGeom>
          <a:solidFill>
            <a:schemeClr val="bg1"/>
          </a:solidFill>
        </p:spPr>
        <p:txBody>
          <a:bodyPr wrap="square" rtlCol="0">
            <a:spAutoFit/>
          </a:bodyPr>
          <a:lstStyle/>
          <a:p>
            <a:r>
              <a:rPr lang="en-GB" sz="2400" dirty="0">
                <a:latin typeface="Arial" panose="020B0604020202020204" pitchFamily="34" charset="0"/>
                <a:cs typeface="Arial" panose="020B0604020202020204" pitchFamily="34" charset="0"/>
              </a:rPr>
              <a:t>Born in Boston, 8th of 10 children born to English to candle maker</a:t>
            </a:r>
          </a:p>
        </p:txBody>
      </p:sp>
      <p:sp>
        <p:nvSpPr>
          <p:cNvPr id="5" name="TextBox 4"/>
          <p:cNvSpPr txBox="1"/>
          <p:nvPr/>
        </p:nvSpPr>
        <p:spPr>
          <a:xfrm>
            <a:off x="6402839" y="4070709"/>
            <a:ext cx="4743975" cy="2677656"/>
          </a:xfrm>
          <a:prstGeom prst="rect">
            <a:avLst/>
          </a:prstGeom>
          <a:solidFill>
            <a:schemeClr val="bg1"/>
          </a:solidFill>
        </p:spPr>
        <p:txBody>
          <a:bodyPr wrap="square" rtlCol="0">
            <a:spAutoFit/>
          </a:bodyPr>
          <a:lstStyle/>
          <a:p>
            <a:r>
              <a:rPr lang="en-GB" sz="2400" dirty="0">
                <a:latin typeface="Arial" panose="020B0604020202020204" pitchFamily="34" charset="0"/>
                <a:cs typeface="Arial" panose="020B0604020202020204" pitchFamily="34" charset="0"/>
              </a:rPr>
              <a:t>Travels to </a:t>
            </a:r>
            <a:r>
              <a:rPr lang="en-GB" sz="2400" dirty="0" smtClean="0">
                <a:latin typeface="Arial" panose="020B0604020202020204" pitchFamily="34" charset="0"/>
                <a:cs typeface="Arial" panose="020B0604020202020204" pitchFamily="34" charset="0"/>
              </a:rPr>
              <a:t>England on business, ambassador </a:t>
            </a:r>
            <a:r>
              <a:rPr lang="en-GB" sz="2400" dirty="0">
                <a:latin typeface="Arial" panose="020B0604020202020204" pitchFamily="34" charset="0"/>
                <a:cs typeface="Arial" panose="020B0604020202020204" pitchFamily="34" charset="0"/>
              </a:rPr>
              <a:t>to </a:t>
            </a:r>
            <a:r>
              <a:rPr lang="en-GB" sz="2400" dirty="0" smtClean="0">
                <a:latin typeface="Arial" panose="020B0604020202020204" pitchFamily="34" charset="0"/>
                <a:cs typeface="Arial" panose="020B0604020202020204" pitchFamily="34" charset="0"/>
              </a:rPr>
              <a:t>France. Fails to</a:t>
            </a:r>
          </a:p>
          <a:p>
            <a:r>
              <a:rPr lang="en-GB" sz="2400" dirty="0" smtClean="0">
                <a:latin typeface="Arial" panose="020B0604020202020204" pitchFamily="34" charset="0"/>
                <a:cs typeface="Arial" panose="020B0604020202020204" pitchFamily="34" charset="0"/>
              </a:rPr>
              <a:t>Influence government, writes pamphlet “How to make a large Empire a small one”, returns to</a:t>
            </a:r>
          </a:p>
          <a:p>
            <a:r>
              <a:rPr lang="en-GB" sz="2400" dirty="0">
                <a:latin typeface="Arial" panose="020B0604020202020204" pitchFamily="34" charset="0"/>
                <a:cs typeface="Arial" panose="020B0604020202020204" pitchFamily="34" charset="0"/>
              </a:rPr>
              <a:t>a</a:t>
            </a:r>
            <a:r>
              <a:rPr lang="en-GB" sz="2400" dirty="0" smtClean="0">
                <a:latin typeface="Arial" panose="020B0604020202020204" pitchFamily="34" charset="0"/>
                <a:cs typeface="Arial" panose="020B0604020202020204" pitchFamily="34" charset="0"/>
              </a:rPr>
              <a:t>dvise Hancock and Adams</a:t>
            </a:r>
          </a:p>
          <a:p>
            <a:endParaRPr lang="en-GB" sz="2400" dirty="0">
              <a:latin typeface="Arial" panose="020B0604020202020204" pitchFamily="34" charset="0"/>
              <a:cs typeface="Arial" panose="020B0604020202020204" pitchFamily="34" charset="0"/>
            </a:endParaRPr>
          </a:p>
        </p:txBody>
      </p:sp>
      <p:sp>
        <p:nvSpPr>
          <p:cNvPr id="7" name="TextBox 6"/>
          <p:cNvSpPr txBox="1"/>
          <p:nvPr/>
        </p:nvSpPr>
        <p:spPr>
          <a:xfrm>
            <a:off x="6437670" y="2195618"/>
            <a:ext cx="5043130" cy="1569660"/>
          </a:xfrm>
          <a:prstGeom prst="rect">
            <a:avLst/>
          </a:prstGeom>
          <a:solidFill>
            <a:schemeClr val="bg1"/>
          </a:solidFill>
        </p:spPr>
        <p:txBody>
          <a:bodyPr wrap="square" rtlCol="0">
            <a:spAutoFit/>
          </a:bodyPr>
          <a:lstStyle/>
          <a:p>
            <a:r>
              <a:rPr lang="en-GB" sz="2400" dirty="0">
                <a:latin typeface="Arial" panose="020B0604020202020204" pitchFamily="34" charset="0"/>
                <a:cs typeface="Arial" panose="020B0604020202020204" pitchFamily="34" charset="0"/>
              </a:rPr>
              <a:t>Inventor, writer, newspaperman, moves to Philadelphia, </a:t>
            </a:r>
            <a:r>
              <a:rPr lang="en-GB" sz="2400" dirty="0" smtClean="0">
                <a:latin typeface="Arial" panose="020B0604020202020204" pitchFamily="34" charset="0"/>
                <a:cs typeface="Arial" panose="020B0604020202020204" pitchFamily="34" charset="0"/>
              </a:rPr>
              <a:t>starts </a:t>
            </a:r>
            <a:r>
              <a:rPr lang="en-GB" sz="2400" dirty="0">
                <a:latin typeface="Arial" panose="020B0604020202020204" pitchFamily="34" charset="0"/>
                <a:cs typeface="Arial" panose="020B0604020202020204" pitchFamily="34" charset="0"/>
              </a:rPr>
              <a:t>first subscription library, fire service, </a:t>
            </a:r>
          </a:p>
          <a:p>
            <a:r>
              <a:rPr lang="en-GB" sz="2400" dirty="0" smtClean="0">
                <a:latin typeface="Arial" panose="020B0604020202020204" pitchFamily="34" charset="0"/>
                <a:cs typeface="Arial" panose="020B0604020202020204" pitchFamily="34" charset="0"/>
              </a:rPr>
              <a:t>active </a:t>
            </a:r>
            <a:r>
              <a:rPr lang="en-GB" sz="2400" dirty="0">
                <a:latin typeface="Arial" panose="020B0604020202020204" pitchFamily="34" charset="0"/>
                <a:cs typeface="Arial" panose="020B0604020202020204" pitchFamily="34" charset="0"/>
              </a:rPr>
              <a:t>Mason and prolific </a:t>
            </a:r>
            <a:r>
              <a:rPr lang="en-GB" sz="2400" dirty="0" smtClean="0">
                <a:latin typeface="Arial" panose="020B0604020202020204" pitchFamily="34" charset="0"/>
                <a:cs typeface="Arial" panose="020B0604020202020204" pitchFamily="34" charset="0"/>
              </a:rPr>
              <a:t>writer</a:t>
            </a:r>
            <a:endParaRPr lang="en-GB" sz="2400" dirty="0">
              <a:latin typeface="Arial" panose="020B0604020202020204" pitchFamily="34" charset="0"/>
              <a:cs typeface="Arial" panose="020B0604020202020204" pitchFamily="34" charset="0"/>
            </a:endParaRPr>
          </a:p>
        </p:txBody>
      </p:sp>
      <p:sp>
        <p:nvSpPr>
          <p:cNvPr id="8" name="TextBox 7"/>
          <p:cNvSpPr txBox="1"/>
          <p:nvPr/>
        </p:nvSpPr>
        <p:spPr>
          <a:xfrm>
            <a:off x="11286291" y="203705"/>
            <a:ext cx="454573" cy="369332"/>
          </a:xfrm>
          <a:prstGeom prst="rect">
            <a:avLst/>
          </a:prstGeom>
          <a:noFill/>
        </p:spPr>
        <p:txBody>
          <a:bodyPr wrap="square" rtlCol="0">
            <a:spAutoFit/>
          </a:bodyPr>
          <a:lstStyle/>
          <a:p>
            <a:r>
              <a:rPr lang="en-GB" dirty="0" smtClean="0"/>
              <a:t>22</a:t>
            </a:r>
            <a:endParaRPr lang="en-GB" dirty="0"/>
          </a:p>
        </p:txBody>
      </p:sp>
      <p:pic>
        <p:nvPicPr>
          <p:cNvPr id="9" name="Picture 8"/>
          <p:cNvPicPr>
            <a:picLocks noChangeAspect="1"/>
          </p:cNvPicPr>
          <p:nvPr/>
        </p:nvPicPr>
        <p:blipFill>
          <a:blip r:embed="rId3"/>
          <a:stretch>
            <a:fillRect/>
          </a:stretch>
        </p:blipFill>
        <p:spPr>
          <a:xfrm>
            <a:off x="165100" y="698501"/>
            <a:ext cx="5854700" cy="6019800"/>
          </a:xfrm>
          <a:prstGeom prst="rect">
            <a:avLst/>
          </a:prstGeom>
        </p:spPr>
      </p:pic>
    </p:spTree>
    <p:extLst>
      <p:ext uri="{BB962C8B-B14F-4D97-AF65-F5344CB8AC3E}">
        <p14:creationId xmlns:p14="http://schemas.microsoft.com/office/powerpoint/2010/main" val="2121201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0603" y="0"/>
            <a:ext cx="10877749" cy="1280890"/>
          </a:xfrm>
        </p:spPr>
        <p:txBody>
          <a:bodyPr>
            <a:normAutofit/>
          </a:bodyPr>
          <a:lstStyle/>
          <a:p>
            <a:pPr algn="ctr"/>
            <a:r>
              <a:rPr lang="en-GB" sz="2800" dirty="0" smtClean="0"/>
              <a:t>Two very different cultures</a:t>
            </a:r>
            <a:endParaRPr lang="en-GB" sz="2800" dirty="0"/>
          </a:p>
        </p:txBody>
      </p:sp>
      <p:pic>
        <p:nvPicPr>
          <p:cNvPr id="4" name="Picture 2" descr="The body - Patriots, Loyalists, and colonial British authori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9480" y="892096"/>
            <a:ext cx="2562714" cy="252017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undefin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7424" y="780584"/>
            <a:ext cx="2798956" cy="267629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File:John Hancock 1770-cro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8459" y="858642"/>
            <a:ext cx="2688408" cy="253132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File:Samuel Adams by John Singleton Copley.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804" y="858643"/>
            <a:ext cx="2720897" cy="26093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Full-length portrait in oils of a clean-shaven young George in eighteenth century dress: gold jacket and breeches, ermine cloak, powdered wig, white stockings, and buckled sho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9130" y="3523785"/>
            <a:ext cx="3611068" cy="333421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Frederick North, 2nd Earl of Guilford by Nathaniel Dance, (later Sir Nathaniel Dance-Holland, Bt).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95589" y="3512634"/>
            <a:ext cx="3271862" cy="334536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501804" y="528135"/>
            <a:ext cx="11073161" cy="584775"/>
          </a:xfrm>
          <a:prstGeom prst="rect">
            <a:avLst/>
          </a:prstGeom>
          <a:solidFill>
            <a:schemeClr val="bg1"/>
          </a:solidFill>
        </p:spPr>
        <p:txBody>
          <a:bodyPr wrap="square" rtlCol="0">
            <a:spAutoFit/>
          </a:bodyPr>
          <a:lstStyle/>
          <a:p>
            <a:pPr algn="ctr"/>
            <a:r>
              <a:rPr lang="en-GB" sz="3200" dirty="0" smtClean="0">
                <a:latin typeface="Arial" panose="020B0604020202020204" pitchFamily="34" charset="0"/>
                <a:cs typeface="Arial" panose="020B0604020202020204" pitchFamily="34" charset="0"/>
              </a:rPr>
              <a:t>The British Americans</a:t>
            </a:r>
            <a:endParaRPr lang="en-GB" sz="3200" dirty="0">
              <a:latin typeface="Arial" panose="020B0604020202020204" pitchFamily="34" charset="0"/>
              <a:cs typeface="Arial" panose="020B0604020202020204" pitchFamily="34" charset="0"/>
            </a:endParaRPr>
          </a:p>
        </p:txBody>
      </p:sp>
      <p:sp>
        <p:nvSpPr>
          <p:cNvPr id="12" name="TextBox 11"/>
          <p:cNvSpPr txBox="1"/>
          <p:nvPr/>
        </p:nvSpPr>
        <p:spPr>
          <a:xfrm>
            <a:off x="459988" y="3076808"/>
            <a:ext cx="6918712" cy="584775"/>
          </a:xfrm>
          <a:prstGeom prst="rect">
            <a:avLst/>
          </a:prstGeom>
          <a:solidFill>
            <a:schemeClr val="bg1"/>
          </a:solidFill>
        </p:spPr>
        <p:txBody>
          <a:bodyPr wrap="square" rtlCol="0">
            <a:spAutoFit/>
          </a:bodyPr>
          <a:lstStyle/>
          <a:p>
            <a:pPr algn="ctr"/>
            <a:r>
              <a:rPr lang="en-GB" sz="3200" dirty="0">
                <a:latin typeface="Arial" panose="020B0604020202020204" pitchFamily="34" charset="0"/>
                <a:cs typeface="Arial" panose="020B0604020202020204" pitchFamily="34" charset="0"/>
              </a:rPr>
              <a:t>The British</a:t>
            </a:r>
          </a:p>
        </p:txBody>
      </p:sp>
      <p:sp>
        <p:nvSpPr>
          <p:cNvPr id="13" name="TextBox 12"/>
          <p:cNvSpPr txBox="1"/>
          <p:nvPr/>
        </p:nvSpPr>
        <p:spPr>
          <a:xfrm>
            <a:off x="7624841" y="3833808"/>
            <a:ext cx="4475356" cy="2677656"/>
          </a:xfrm>
          <a:prstGeom prst="rect">
            <a:avLst/>
          </a:prstGeom>
          <a:noFill/>
        </p:spPr>
        <p:txBody>
          <a:bodyPr wrap="square" rtlCol="0">
            <a:spAutoFit/>
          </a:bodyPr>
          <a:lstStyle/>
          <a:p>
            <a:r>
              <a:rPr lang="en-GB" sz="2800" dirty="0" smtClean="0">
                <a:latin typeface="Arial" panose="020B0604020202020204" pitchFamily="34" charset="0"/>
                <a:cs typeface="Arial" panose="020B0604020202020204" pitchFamily="34" charset="0"/>
              </a:rPr>
              <a:t>Britain and its colonies heading into conflict. Violence avoided only by mutual understanding and respect…….two very</a:t>
            </a:r>
          </a:p>
          <a:p>
            <a:r>
              <a:rPr lang="en-GB" sz="2800" dirty="0" smtClean="0">
                <a:latin typeface="Arial" panose="020B0604020202020204" pitchFamily="34" charset="0"/>
                <a:cs typeface="Arial" panose="020B0604020202020204" pitchFamily="34" charset="0"/>
              </a:rPr>
              <a:t>different mind sets….</a:t>
            </a:r>
          </a:p>
        </p:txBody>
      </p:sp>
      <p:sp>
        <p:nvSpPr>
          <p:cNvPr id="15" name="TextBox 14"/>
          <p:cNvSpPr txBox="1"/>
          <p:nvPr/>
        </p:nvSpPr>
        <p:spPr>
          <a:xfrm>
            <a:off x="8108831" y="5382323"/>
            <a:ext cx="248786" cy="369332"/>
          </a:xfrm>
          <a:prstGeom prst="rect">
            <a:avLst/>
          </a:prstGeom>
          <a:noFill/>
        </p:spPr>
        <p:txBody>
          <a:bodyPr wrap="none" rtlCol="0">
            <a:spAutoFit/>
          </a:bodyPr>
          <a:lstStyle/>
          <a:p>
            <a:r>
              <a:rPr lang="en-GB" dirty="0"/>
              <a:t> </a:t>
            </a:r>
            <a:endParaRPr lang="en-GB" dirty="0" smtClean="0"/>
          </a:p>
        </p:txBody>
      </p:sp>
      <p:sp>
        <p:nvSpPr>
          <p:cNvPr id="14" name="TextBox 13"/>
          <p:cNvSpPr txBox="1"/>
          <p:nvPr/>
        </p:nvSpPr>
        <p:spPr>
          <a:xfrm>
            <a:off x="11286291" y="203705"/>
            <a:ext cx="454573" cy="369332"/>
          </a:xfrm>
          <a:prstGeom prst="rect">
            <a:avLst/>
          </a:prstGeom>
          <a:noFill/>
        </p:spPr>
        <p:txBody>
          <a:bodyPr wrap="square" rtlCol="0">
            <a:spAutoFit/>
          </a:bodyPr>
          <a:lstStyle/>
          <a:p>
            <a:r>
              <a:rPr lang="en-GB" dirty="0" smtClean="0"/>
              <a:t>23</a:t>
            </a:r>
            <a:endParaRPr lang="en-GB" dirty="0"/>
          </a:p>
        </p:txBody>
      </p:sp>
    </p:spTree>
    <p:extLst>
      <p:ext uri="{BB962C8B-B14F-4D97-AF65-F5344CB8AC3E}">
        <p14:creationId xmlns:p14="http://schemas.microsoft.com/office/powerpoint/2010/main" val="899912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5930" y="3077377"/>
            <a:ext cx="8911687" cy="1280890"/>
          </a:xfrm>
        </p:spPr>
        <p:txBody>
          <a:bodyPr/>
          <a:lstStyle/>
          <a:p>
            <a:pPr algn="ctr"/>
            <a:r>
              <a:rPr lang="en-GB" dirty="0" smtClean="0"/>
              <a:t>Intermission</a:t>
            </a:r>
            <a:endParaRPr lang="en-GB" dirty="0"/>
          </a:p>
        </p:txBody>
      </p:sp>
      <p:sp>
        <p:nvSpPr>
          <p:cNvPr id="3" name="TextBox 2"/>
          <p:cNvSpPr txBox="1"/>
          <p:nvPr/>
        </p:nvSpPr>
        <p:spPr>
          <a:xfrm>
            <a:off x="11286291" y="203705"/>
            <a:ext cx="454573" cy="369332"/>
          </a:xfrm>
          <a:prstGeom prst="rect">
            <a:avLst/>
          </a:prstGeom>
          <a:noFill/>
        </p:spPr>
        <p:txBody>
          <a:bodyPr wrap="square" rtlCol="0">
            <a:spAutoFit/>
          </a:bodyPr>
          <a:lstStyle/>
          <a:p>
            <a:r>
              <a:rPr lang="en-GB" dirty="0" smtClean="0"/>
              <a:t>24</a:t>
            </a:r>
            <a:endParaRPr lang="en-GB" dirty="0"/>
          </a:p>
        </p:txBody>
      </p:sp>
    </p:spTree>
    <p:extLst>
      <p:ext uri="{BB962C8B-B14F-4D97-AF65-F5344CB8AC3E}">
        <p14:creationId xmlns:p14="http://schemas.microsoft.com/office/powerpoint/2010/main" val="327445966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0392" y="2972199"/>
            <a:ext cx="8911687" cy="1280890"/>
          </a:xfrm>
        </p:spPr>
        <p:txBody>
          <a:bodyPr/>
          <a:lstStyle/>
          <a:p>
            <a:r>
              <a:rPr lang="en-GB" dirty="0" smtClean="0"/>
              <a:t>Actions and Reactions 1763- 1774</a:t>
            </a:r>
            <a:endParaRPr lang="en-GB" dirty="0"/>
          </a:p>
        </p:txBody>
      </p:sp>
      <p:sp>
        <p:nvSpPr>
          <p:cNvPr id="3" name="TextBox 2"/>
          <p:cNvSpPr txBox="1"/>
          <p:nvPr/>
        </p:nvSpPr>
        <p:spPr>
          <a:xfrm>
            <a:off x="11286291" y="203705"/>
            <a:ext cx="454573" cy="369332"/>
          </a:xfrm>
          <a:prstGeom prst="rect">
            <a:avLst/>
          </a:prstGeom>
          <a:noFill/>
        </p:spPr>
        <p:txBody>
          <a:bodyPr wrap="square" rtlCol="0">
            <a:spAutoFit/>
          </a:bodyPr>
          <a:lstStyle/>
          <a:p>
            <a:r>
              <a:rPr lang="en-GB" dirty="0" smtClean="0"/>
              <a:t>25</a:t>
            </a:r>
            <a:endParaRPr lang="en-GB" dirty="0"/>
          </a:p>
        </p:txBody>
      </p:sp>
    </p:spTree>
    <p:extLst>
      <p:ext uri="{BB962C8B-B14F-4D97-AF65-F5344CB8AC3E}">
        <p14:creationId xmlns:p14="http://schemas.microsoft.com/office/powerpoint/2010/main" val="22400694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Royal Proclamation of 1763</a:t>
            </a:r>
            <a:endParaRPr lang="en-GB" dirty="0"/>
          </a:p>
        </p:txBody>
      </p:sp>
      <p:sp>
        <p:nvSpPr>
          <p:cNvPr id="3" name="Content Placeholder 2"/>
          <p:cNvSpPr>
            <a:spLocks noGrp="1"/>
          </p:cNvSpPr>
          <p:nvPr>
            <p:ph idx="1"/>
          </p:nvPr>
        </p:nvSpPr>
        <p:spPr>
          <a:xfrm>
            <a:off x="489479" y="1625600"/>
            <a:ext cx="5730699" cy="5036457"/>
          </a:xfrm>
          <a:ln w="57150">
            <a:solidFill>
              <a:schemeClr val="accent1"/>
            </a:solidFill>
          </a:ln>
        </p:spPr>
        <p:txBody>
          <a:bodyPr/>
          <a:lstStyle/>
          <a:p>
            <a:pPr marL="0" indent="0" algn="ctr">
              <a:buNone/>
            </a:pPr>
            <a:r>
              <a:rPr lang="en-GB" sz="4000" b="1" dirty="0"/>
              <a:t>British Intention</a:t>
            </a:r>
          </a:p>
          <a:p>
            <a:pPr marL="0" indent="0">
              <a:buNone/>
            </a:pPr>
            <a:r>
              <a:rPr lang="en-GB" sz="2400" dirty="0" smtClean="0"/>
              <a:t>Create an agreed boundary between colonies and Indian lands</a:t>
            </a:r>
          </a:p>
          <a:p>
            <a:pPr marL="0" indent="0">
              <a:buNone/>
            </a:pPr>
            <a:endParaRPr lang="en-GB" sz="2400" dirty="0"/>
          </a:p>
          <a:p>
            <a:pPr marL="0" indent="0">
              <a:buNone/>
            </a:pPr>
            <a:r>
              <a:rPr lang="en-GB" sz="2400" dirty="0" smtClean="0"/>
              <a:t>Secure Indian loyalty by agreeing  Indian treaty after Pontiac’s War</a:t>
            </a:r>
          </a:p>
          <a:p>
            <a:pPr marL="0" indent="0">
              <a:buNone/>
            </a:pPr>
            <a:endParaRPr lang="en-GB" sz="2400" dirty="0"/>
          </a:p>
          <a:p>
            <a:pPr marL="0" indent="0">
              <a:buNone/>
            </a:pPr>
            <a:r>
              <a:rPr lang="en-GB" sz="2400" dirty="0" smtClean="0"/>
              <a:t>Allow gradual and orderly expansion of colonies through future treaties </a:t>
            </a:r>
          </a:p>
          <a:p>
            <a:pPr marL="0" indent="0">
              <a:buNone/>
            </a:pPr>
            <a:endParaRPr lang="en-GB" dirty="0"/>
          </a:p>
          <a:p>
            <a:pPr marL="0" indent="0">
              <a:buNone/>
            </a:pPr>
            <a:endParaRPr lang="en-GB" dirty="0"/>
          </a:p>
        </p:txBody>
      </p:sp>
      <p:sp>
        <p:nvSpPr>
          <p:cNvPr id="7" name="Content Placeholder 2"/>
          <p:cNvSpPr txBox="1">
            <a:spLocks/>
          </p:cNvSpPr>
          <p:nvPr/>
        </p:nvSpPr>
        <p:spPr>
          <a:xfrm>
            <a:off x="6461301" y="1597377"/>
            <a:ext cx="5730699" cy="5093709"/>
          </a:xfrm>
          <a:prstGeom prst="rect">
            <a:avLst/>
          </a:prstGeom>
          <a:ln w="53975">
            <a:solidFill>
              <a:schemeClr val="accent1"/>
            </a:solidFill>
          </a:ln>
        </p:spPr>
        <p:txBody>
          <a:bodyPr vert="horz" lIns="91440" tIns="45720" rIns="91440" bIns="45720" rtlCol="0">
            <a:normAutofit fontScale="47500" lnSpcReduction="2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baseline="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r>
              <a:rPr lang="en-GB" sz="5700" b="1" dirty="0"/>
              <a:t>British American Reaction</a:t>
            </a:r>
          </a:p>
          <a:p>
            <a:pPr marL="0" indent="0">
              <a:buNone/>
            </a:pPr>
            <a:r>
              <a:rPr lang="en-GB" sz="3800" dirty="0"/>
              <a:t>Colonist feel cheated of lands promised them during French and Indian war and think ‘theirs’</a:t>
            </a:r>
          </a:p>
          <a:p>
            <a:pPr marL="0" indent="0">
              <a:buNone/>
            </a:pPr>
            <a:endParaRPr lang="en-GB" sz="3800" dirty="0"/>
          </a:p>
          <a:p>
            <a:pPr marL="0" indent="0">
              <a:buNone/>
            </a:pPr>
            <a:r>
              <a:rPr lang="en-GB" sz="4400" dirty="0"/>
              <a:t>British Government seen as ‘pro Indian’</a:t>
            </a:r>
          </a:p>
          <a:p>
            <a:pPr marL="0" indent="0">
              <a:buNone/>
            </a:pPr>
            <a:endParaRPr lang="en-GB" sz="2600" dirty="0"/>
          </a:p>
          <a:p>
            <a:pPr marL="0" indent="0">
              <a:buNone/>
            </a:pPr>
            <a:r>
              <a:rPr lang="en-GB" sz="4400" dirty="0"/>
              <a:t>Patrick Henry &amp; Washington have major uncollectible real estate investments in protected Indian lands…..Unenforceable and this known. George Washington conspires to get his share</a:t>
            </a:r>
            <a:r>
              <a:rPr lang="en-GB" dirty="0" smtClean="0"/>
              <a:t>.</a:t>
            </a:r>
          </a:p>
          <a:p>
            <a:pPr marL="0" indent="0">
              <a:buNone/>
            </a:pPr>
            <a:r>
              <a:rPr lang="en-GB" sz="2300" dirty="0" smtClean="0">
                <a:latin typeface="Arial" panose="020B0604020202020204" pitchFamily="34" charset="0"/>
                <a:cs typeface="Arial" panose="020B0604020202020204" pitchFamily="34" charset="0"/>
              </a:rPr>
              <a:t>“</a:t>
            </a:r>
            <a:r>
              <a:rPr lang="en-GB" sz="2300" dirty="0">
                <a:latin typeface="Arial" panose="020B0604020202020204" pitchFamily="34" charset="0"/>
                <a:cs typeface="Arial" panose="020B0604020202020204" pitchFamily="34" charset="0"/>
              </a:rPr>
              <a:t> </a:t>
            </a:r>
            <a:r>
              <a:rPr lang="en-GB" sz="3400" dirty="0">
                <a:latin typeface="Arial" panose="020B0604020202020204" pitchFamily="34" charset="0"/>
                <a:cs typeface="Arial" panose="020B0604020202020204" pitchFamily="34" charset="0"/>
              </a:rPr>
              <a:t>I can never look upon the Proclamation in any other light (but this I say between ourselves) than as a temporary expedient to quiet the minds of the Indians. </a:t>
            </a:r>
            <a:r>
              <a:rPr lang="en-GB" sz="3400" dirty="0" smtClean="0">
                <a:latin typeface="Arial" panose="020B0604020202020204" pitchFamily="34" charset="0"/>
                <a:cs typeface="Arial" panose="020B0604020202020204" pitchFamily="34" charset="0"/>
              </a:rPr>
              <a:t>…</a:t>
            </a:r>
            <a:r>
              <a:rPr lang="en-GB" sz="3400" dirty="0">
                <a:latin typeface="Arial" panose="020B0604020202020204" pitchFamily="34" charset="0"/>
                <a:cs typeface="Arial" panose="020B0604020202020204" pitchFamily="34" charset="0"/>
              </a:rPr>
              <a:t>my plan is to secure a good deal of land. You will consequently come in for a handsome </a:t>
            </a:r>
            <a:r>
              <a:rPr lang="en-GB" sz="3400" dirty="0" smtClean="0">
                <a:latin typeface="Arial" panose="020B0604020202020204" pitchFamily="34" charset="0"/>
                <a:cs typeface="Arial" panose="020B0604020202020204" pitchFamily="34" charset="0"/>
              </a:rPr>
              <a:t>quantity….</a:t>
            </a:r>
            <a:r>
              <a:rPr lang="en-GB" sz="3400" dirty="0">
                <a:latin typeface="Arial" panose="020B0604020202020204" pitchFamily="34" charset="0"/>
                <a:cs typeface="Arial" panose="020B0604020202020204" pitchFamily="34" charset="0"/>
              </a:rPr>
              <a:t> All of this can be carried on by silent </a:t>
            </a:r>
            <a:r>
              <a:rPr lang="en-GB" sz="3400" dirty="0" smtClean="0">
                <a:latin typeface="Arial" panose="020B0604020202020204" pitchFamily="34" charset="0"/>
                <a:cs typeface="Arial" panose="020B0604020202020204" pitchFamily="34" charset="0"/>
              </a:rPr>
              <a:t>management” letter to Ian Crawford surveyor 1764</a:t>
            </a:r>
          </a:p>
          <a:p>
            <a:pPr marL="0" indent="0">
              <a:buFont typeface="Wingdings 3" charset="2"/>
              <a:buNone/>
            </a:pPr>
            <a:endParaRPr lang="en-GB" sz="2900" dirty="0">
              <a:latin typeface="Arial" panose="020B0604020202020204" pitchFamily="34" charset="0"/>
              <a:cs typeface="Arial" panose="020B0604020202020204" pitchFamily="34" charset="0"/>
            </a:endParaRPr>
          </a:p>
          <a:p>
            <a:pPr marL="0" indent="0">
              <a:buFont typeface="Wingdings 3" charset="2"/>
              <a:buNone/>
            </a:pPr>
            <a:endParaRPr lang="en-GB" dirty="0" smtClean="0"/>
          </a:p>
          <a:p>
            <a:pPr marL="0" indent="0">
              <a:buFont typeface="Wingdings 3" charset="2"/>
              <a:buNone/>
            </a:pPr>
            <a:endParaRPr lang="en-GB" dirty="0"/>
          </a:p>
          <a:p>
            <a:pPr marL="0" indent="0">
              <a:buFont typeface="Wingdings 3" charset="2"/>
              <a:buNone/>
            </a:pPr>
            <a:endParaRPr lang="en-GB" dirty="0" smtClean="0"/>
          </a:p>
          <a:p>
            <a:pPr marL="0" indent="0">
              <a:buFont typeface="Wingdings 3" charset="2"/>
              <a:buNone/>
            </a:pPr>
            <a:endParaRPr lang="en-GB" dirty="0" smtClean="0"/>
          </a:p>
          <a:p>
            <a:pPr marL="0" indent="0">
              <a:buFont typeface="Wingdings 3" charset="2"/>
              <a:buNone/>
            </a:pPr>
            <a:endParaRPr lang="en-GB" dirty="0" smtClean="0"/>
          </a:p>
          <a:p>
            <a:pPr marL="0" indent="0">
              <a:buFont typeface="Wingdings 3" charset="2"/>
              <a:buNone/>
            </a:pPr>
            <a:endParaRPr lang="en-GB" dirty="0"/>
          </a:p>
        </p:txBody>
      </p:sp>
      <p:sp>
        <p:nvSpPr>
          <p:cNvPr id="5" name="TextBox 4"/>
          <p:cNvSpPr txBox="1"/>
          <p:nvPr/>
        </p:nvSpPr>
        <p:spPr>
          <a:xfrm>
            <a:off x="11286291" y="203705"/>
            <a:ext cx="454573" cy="369332"/>
          </a:xfrm>
          <a:prstGeom prst="rect">
            <a:avLst/>
          </a:prstGeom>
          <a:noFill/>
        </p:spPr>
        <p:txBody>
          <a:bodyPr wrap="square" rtlCol="0">
            <a:spAutoFit/>
          </a:bodyPr>
          <a:lstStyle/>
          <a:p>
            <a:r>
              <a:rPr lang="en-GB" dirty="0" smtClean="0"/>
              <a:t>26</a:t>
            </a:r>
            <a:endParaRPr lang="en-GB" dirty="0"/>
          </a:p>
        </p:txBody>
      </p:sp>
    </p:spTree>
    <p:extLst>
      <p:ext uri="{BB962C8B-B14F-4D97-AF65-F5344CB8AC3E}">
        <p14:creationId xmlns:p14="http://schemas.microsoft.com/office/powerpoint/2010/main" val="93095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1402" y="180940"/>
            <a:ext cx="8911687" cy="1280890"/>
          </a:xfrm>
        </p:spPr>
        <p:txBody>
          <a:bodyPr/>
          <a:lstStyle/>
          <a:p>
            <a:pPr algn="ctr"/>
            <a:r>
              <a:rPr lang="en-GB" dirty="0" smtClean="0"/>
              <a:t>The new boundaries</a:t>
            </a:r>
            <a:endParaRPr lang="en-GB" dirty="0"/>
          </a:p>
        </p:txBody>
      </p:sp>
      <p:pic>
        <p:nvPicPr>
          <p:cNvPr id="3074" name="Picture 2"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171" y="979714"/>
            <a:ext cx="11727543" cy="587828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1286291" y="203705"/>
            <a:ext cx="454573" cy="369332"/>
          </a:xfrm>
          <a:prstGeom prst="rect">
            <a:avLst/>
          </a:prstGeom>
          <a:noFill/>
        </p:spPr>
        <p:txBody>
          <a:bodyPr wrap="square" rtlCol="0">
            <a:spAutoFit/>
          </a:bodyPr>
          <a:lstStyle/>
          <a:p>
            <a:r>
              <a:rPr lang="en-GB" dirty="0" smtClean="0"/>
              <a:t>27</a:t>
            </a:r>
            <a:endParaRPr lang="en-GB" dirty="0"/>
          </a:p>
        </p:txBody>
      </p:sp>
    </p:spTree>
    <p:extLst>
      <p:ext uri="{BB962C8B-B14F-4D97-AF65-F5344CB8AC3E}">
        <p14:creationId xmlns:p14="http://schemas.microsoft.com/office/powerpoint/2010/main" val="56933252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9782" y="290282"/>
            <a:ext cx="8911687" cy="1280890"/>
          </a:xfrm>
        </p:spPr>
        <p:txBody>
          <a:bodyPr/>
          <a:lstStyle/>
          <a:p>
            <a:pPr algn="ctr"/>
            <a:r>
              <a:rPr lang="en-GB" dirty="0" smtClean="0"/>
              <a:t>The new tax regime 1765</a:t>
            </a:r>
            <a:endParaRPr lang="en-GB" dirty="0"/>
          </a:p>
        </p:txBody>
      </p:sp>
      <p:sp>
        <p:nvSpPr>
          <p:cNvPr id="4" name="Content Placeholder 2"/>
          <p:cNvSpPr>
            <a:spLocks noGrp="1"/>
          </p:cNvSpPr>
          <p:nvPr>
            <p:ph idx="1"/>
          </p:nvPr>
        </p:nvSpPr>
        <p:spPr>
          <a:xfrm>
            <a:off x="533022" y="1480458"/>
            <a:ext cx="5730699" cy="5036457"/>
          </a:xfrm>
          <a:ln w="57150">
            <a:solidFill>
              <a:schemeClr val="accent1"/>
            </a:solidFill>
          </a:ln>
        </p:spPr>
        <p:txBody>
          <a:bodyPr>
            <a:normAutofit fontScale="92500" lnSpcReduction="10000"/>
          </a:bodyPr>
          <a:lstStyle/>
          <a:p>
            <a:pPr marL="0" indent="0" algn="ctr">
              <a:buNone/>
            </a:pPr>
            <a:r>
              <a:rPr lang="en-GB" sz="4000" b="1" dirty="0"/>
              <a:t>British Intention</a:t>
            </a:r>
          </a:p>
          <a:p>
            <a:pPr marL="0" indent="0">
              <a:buNone/>
            </a:pPr>
            <a:endParaRPr lang="en-GB" dirty="0"/>
          </a:p>
          <a:p>
            <a:pPr marL="0" indent="0">
              <a:buNone/>
            </a:pPr>
            <a:r>
              <a:rPr lang="en-GB" sz="2400" dirty="0" smtClean="0"/>
              <a:t>Ensure colonies pay at least 1/3 cost of army, Governor &amp; administration</a:t>
            </a:r>
          </a:p>
          <a:p>
            <a:pPr marL="0" indent="0">
              <a:buNone/>
            </a:pPr>
            <a:endParaRPr lang="en-GB" sz="2400" dirty="0"/>
          </a:p>
          <a:p>
            <a:pPr marL="0" indent="0">
              <a:buNone/>
            </a:pPr>
            <a:r>
              <a:rPr lang="en-GB" sz="2400" dirty="0" smtClean="0"/>
              <a:t>Sugar Tax (reduced rates but higher compliance)</a:t>
            </a:r>
          </a:p>
          <a:p>
            <a:pPr marL="0" indent="0">
              <a:buNone/>
            </a:pPr>
            <a:endParaRPr lang="en-GB" sz="2400" dirty="0"/>
          </a:p>
          <a:p>
            <a:pPr marL="0" indent="0">
              <a:buNone/>
            </a:pPr>
            <a:r>
              <a:rPr lang="en-GB" sz="2400" dirty="0" smtClean="0"/>
              <a:t>Stamp Tax… legal documents, paper, attorney licenses, property deals, playing cards</a:t>
            </a:r>
          </a:p>
          <a:p>
            <a:pPr marL="0" indent="0">
              <a:buNone/>
            </a:pPr>
            <a:r>
              <a:rPr lang="en-GB" sz="2400" dirty="0"/>
              <a:t> </a:t>
            </a:r>
            <a:r>
              <a:rPr lang="en-GB" sz="2400" dirty="0" smtClean="0"/>
              <a:t>    </a:t>
            </a:r>
            <a:endParaRPr lang="en-GB" dirty="0"/>
          </a:p>
          <a:p>
            <a:pPr marL="0" indent="0">
              <a:buNone/>
            </a:pPr>
            <a:endParaRPr lang="en-GB" dirty="0"/>
          </a:p>
        </p:txBody>
      </p:sp>
      <p:sp>
        <p:nvSpPr>
          <p:cNvPr id="5" name="Content Placeholder 2"/>
          <p:cNvSpPr txBox="1">
            <a:spLocks/>
          </p:cNvSpPr>
          <p:nvPr/>
        </p:nvSpPr>
        <p:spPr>
          <a:xfrm>
            <a:off x="6578223" y="1516743"/>
            <a:ext cx="5730699" cy="5036457"/>
          </a:xfrm>
          <a:prstGeom prst="rect">
            <a:avLst/>
          </a:prstGeom>
          <a:ln w="57150">
            <a:solidFill>
              <a:schemeClr val="accent1"/>
            </a:solidFill>
          </a:ln>
        </p:spPr>
        <p:txBody>
          <a:bodyPr vert="horz" lIns="91440" tIns="45720" rIns="91440" bIns="45720" rtlCol="0">
            <a:normAutofit fontScale="92500" lnSpcReduction="2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baseline="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r>
              <a:rPr lang="en-GB" sz="4300" b="1" dirty="0"/>
              <a:t>British American (‘Patriot’)Reaction</a:t>
            </a:r>
          </a:p>
          <a:p>
            <a:pPr marL="0" indent="0">
              <a:buNone/>
            </a:pPr>
            <a:r>
              <a:rPr lang="en-GB" sz="2600" dirty="0"/>
              <a:t>New taxes on middle class incensed</a:t>
            </a:r>
          </a:p>
          <a:p>
            <a:pPr marL="0" indent="0">
              <a:buFont typeface="Wingdings 3" charset="2"/>
              <a:buNone/>
            </a:pPr>
            <a:endParaRPr lang="en-GB" sz="2400" dirty="0" smtClean="0"/>
          </a:p>
          <a:p>
            <a:pPr marL="0" indent="0">
              <a:buNone/>
            </a:pPr>
            <a:r>
              <a:rPr lang="en-GB" sz="2600" dirty="0"/>
              <a:t>Hancock &amp; Adams ‘No taxation without representation’, launch mass tax avoidance propaganda campaign</a:t>
            </a:r>
          </a:p>
          <a:p>
            <a:pPr marL="0" indent="0">
              <a:buFont typeface="Wingdings 3" charset="2"/>
              <a:buNone/>
            </a:pPr>
            <a:endParaRPr lang="en-GB" sz="2400" dirty="0" smtClean="0"/>
          </a:p>
          <a:p>
            <a:pPr marL="0" indent="0">
              <a:buFont typeface="Wingdings 3" charset="2"/>
              <a:buNone/>
            </a:pPr>
            <a:r>
              <a:rPr lang="en-GB" sz="2600" dirty="0"/>
              <a:t>Set up ‘Sons of Liberty’ groups across all colonies.. Tax collectors tarred and feathered…rebrand as ‘Patriots</a:t>
            </a:r>
            <a:r>
              <a:rPr lang="en-GB" sz="2400" dirty="0" smtClean="0"/>
              <a:t>’</a:t>
            </a:r>
          </a:p>
          <a:p>
            <a:pPr marL="0" indent="0">
              <a:buFont typeface="Wingdings 3" charset="2"/>
              <a:buNone/>
            </a:pPr>
            <a:r>
              <a:rPr lang="en-GB" sz="2400" dirty="0" smtClean="0"/>
              <a:t>     </a:t>
            </a:r>
          </a:p>
          <a:p>
            <a:pPr marL="0" indent="0">
              <a:buFont typeface="Wingdings 3" charset="2"/>
              <a:buNone/>
            </a:pPr>
            <a:endParaRPr lang="en-GB" dirty="0"/>
          </a:p>
        </p:txBody>
      </p:sp>
      <p:sp>
        <p:nvSpPr>
          <p:cNvPr id="6" name="TextBox 5"/>
          <p:cNvSpPr txBox="1"/>
          <p:nvPr/>
        </p:nvSpPr>
        <p:spPr>
          <a:xfrm>
            <a:off x="11286291" y="203705"/>
            <a:ext cx="454573" cy="369332"/>
          </a:xfrm>
          <a:prstGeom prst="rect">
            <a:avLst/>
          </a:prstGeom>
          <a:noFill/>
        </p:spPr>
        <p:txBody>
          <a:bodyPr wrap="square" rtlCol="0">
            <a:spAutoFit/>
          </a:bodyPr>
          <a:lstStyle/>
          <a:p>
            <a:r>
              <a:rPr lang="en-GB" dirty="0" smtClean="0"/>
              <a:t>28</a:t>
            </a:r>
            <a:endParaRPr lang="en-GB" dirty="0"/>
          </a:p>
        </p:txBody>
      </p:sp>
    </p:spTree>
    <p:extLst>
      <p:ext uri="{BB962C8B-B14F-4D97-AF65-F5344CB8AC3E}">
        <p14:creationId xmlns:p14="http://schemas.microsoft.com/office/powerpoint/2010/main" val="3425616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5902" y="2678688"/>
            <a:ext cx="8911687" cy="1280890"/>
          </a:xfrm>
        </p:spPr>
        <p:txBody>
          <a:bodyPr/>
          <a:lstStyle/>
          <a:p>
            <a:pPr algn="ctr"/>
            <a:r>
              <a:rPr lang="en-GB" dirty="0" smtClean="0"/>
              <a:t>French and Indian War</a:t>
            </a:r>
            <a:endParaRPr lang="en-GB" dirty="0"/>
          </a:p>
        </p:txBody>
      </p:sp>
      <p:sp>
        <p:nvSpPr>
          <p:cNvPr id="3" name="TextBox 2"/>
          <p:cNvSpPr txBox="1"/>
          <p:nvPr/>
        </p:nvSpPr>
        <p:spPr>
          <a:xfrm>
            <a:off x="11262732" y="423746"/>
            <a:ext cx="312906" cy="369332"/>
          </a:xfrm>
          <a:prstGeom prst="rect">
            <a:avLst/>
          </a:prstGeom>
          <a:noFill/>
        </p:spPr>
        <p:txBody>
          <a:bodyPr wrap="none" rtlCol="0">
            <a:spAutoFit/>
          </a:bodyPr>
          <a:lstStyle/>
          <a:p>
            <a:r>
              <a:rPr lang="en-GB" dirty="0" smtClean="0"/>
              <a:t>2</a:t>
            </a:r>
            <a:endParaRPr lang="en-GB" dirty="0"/>
          </a:p>
        </p:txBody>
      </p:sp>
    </p:spTree>
    <p:extLst>
      <p:ext uri="{BB962C8B-B14F-4D97-AF65-F5344CB8AC3E}">
        <p14:creationId xmlns:p14="http://schemas.microsoft.com/office/powerpoint/2010/main" val="369109766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362853"/>
            <a:ext cx="8911687" cy="1280890"/>
          </a:xfrm>
        </p:spPr>
        <p:txBody>
          <a:bodyPr/>
          <a:lstStyle/>
          <a:p>
            <a:r>
              <a:rPr lang="en-GB" dirty="0" smtClean="0"/>
              <a:t>‘Sons of Liberty’ Propaganda</a:t>
            </a:r>
            <a:endParaRPr lang="en-GB" dirty="0"/>
          </a:p>
        </p:txBody>
      </p:sp>
      <p:pic>
        <p:nvPicPr>
          <p:cNvPr id="1026" name="Picture 2"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687" y="1335314"/>
            <a:ext cx="10281709" cy="552268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1286291" y="203705"/>
            <a:ext cx="454573" cy="369332"/>
          </a:xfrm>
          <a:prstGeom prst="rect">
            <a:avLst/>
          </a:prstGeom>
          <a:noFill/>
        </p:spPr>
        <p:txBody>
          <a:bodyPr wrap="square" rtlCol="0">
            <a:spAutoFit/>
          </a:bodyPr>
          <a:lstStyle/>
          <a:p>
            <a:r>
              <a:rPr lang="en-GB" dirty="0" smtClean="0"/>
              <a:t>29</a:t>
            </a:r>
            <a:endParaRPr lang="en-GB" dirty="0"/>
          </a:p>
        </p:txBody>
      </p:sp>
    </p:spTree>
    <p:extLst>
      <p:ext uri="{BB962C8B-B14F-4D97-AF65-F5344CB8AC3E}">
        <p14:creationId xmlns:p14="http://schemas.microsoft.com/office/powerpoint/2010/main" val="301361371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6241" y="0"/>
            <a:ext cx="8911687" cy="1280890"/>
          </a:xfrm>
        </p:spPr>
        <p:txBody>
          <a:bodyPr/>
          <a:lstStyle/>
          <a:p>
            <a:pPr algn="ctr"/>
            <a:r>
              <a:rPr lang="en-GB" dirty="0" smtClean="0"/>
              <a:t>Stamp Act ‘Riots’ </a:t>
            </a:r>
            <a:endParaRPr lang="en-GB" dirty="0"/>
          </a:p>
        </p:txBody>
      </p:sp>
      <p:sp>
        <p:nvSpPr>
          <p:cNvPr id="3" name="Content Placeholder 2"/>
          <p:cNvSpPr>
            <a:spLocks noGrp="1"/>
          </p:cNvSpPr>
          <p:nvPr>
            <p:ph idx="1"/>
          </p:nvPr>
        </p:nvSpPr>
        <p:spPr/>
        <p:txBody>
          <a:bodyPr/>
          <a:lstStyle/>
          <a:p>
            <a:endParaRPr lang="en-GB" dirty="0"/>
          </a:p>
        </p:txBody>
      </p:sp>
      <p:pic>
        <p:nvPicPr>
          <p:cNvPr id="2050" name="Picture 2" descr="Protests against the Stamp Ac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022" y="770709"/>
            <a:ext cx="11875912" cy="608729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1286291" y="203705"/>
            <a:ext cx="454573" cy="369332"/>
          </a:xfrm>
          <a:prstGeom prst="rect">
            <a:avLst/>
          </a:prstGeom>
          <a:noFill/>
        </p:spPr>
        <p:txBody>
          <a:bodyPr wrap="square" rtlCol="0">
            <a:spAutoFit/>
          </a:bodyPr>
          <a:lstStyle/>
          <a:p>
            <a:r>
              <a:rPr lang="en-GB" dirty="0" smtClean="0"/>
              <a:t>30</a:t>
            </a:r>
            <a:endParaRPr lang="en-GB" dirty="0"/>
          </a:p>
        </p:txBody>
      </p:sp>
    </p:spTree>
    <p:extLst>
      <p:ext uri="{BB962C8B-B14F-4D97-AF65-F5344CB8AC3E}">
        <p14:creationId xmlns:p14="http://schemas.microsoft.com/office/powerpoint/2010/main" val="118189415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0625" y="3722910"/>
            <a:ext cx="8911687" cy="1280890"/>
          </a:xfrm>
        </p:spPr>
        <p:txBody>
          <a:bodyPr/>
          <a:lstStyle/>
          <a:p>
            <a:r>
              <a:rPr lang="en-GB" dirty="0" smtClean="0"/>
              <a:t>British abandon ‘Stamp Tax’ in 1766 ……………and try again</a:t>
            </a:r>
            <a:endParaRPr lang="en-GB" dirty="0"/>
          </a:p>
        </p:txBody>
      </p:sp>
      <p:sp>
        <p:nvSpPr>
          <p:cNvPr id="4" name="TextBox 3"/>
          <p:cNvSpPr txBox="1"/>
          <p:nvPr/>
        </p:nvSpPr>
        <p:spPr>
          <a:xfrm>
            <a:off x="11286291" y="203705"/>
            <a:ext cx="454573" cy="369332"/>
          </a:xfrm>
          <a:prstGeom prst="rect">
            <a:avLst/>
          </a:prstGeom>
          <a:noFill/>
        </p:spPr>
        <p:txBody>
          <a:bodyPr wrap="square" rtlCol="0">
            <a:spAutoFit/>
          </a:bodyPr>
          <a:lstStyle/>
          <a:p>
            <a:r>
              <a:rPr lang="en-GB" dirty="0" smtClean="0"/>
              <a:t>31</a:t>
            </a:r>
            <a:endParaRPr lang="en-GB" dirty="0"/>
          </a:p>
        </p:txBody>
      </p:sp>
    </p:spTree>
    <p:extLst>
      <p:ext uri="{BB962C8B-B14F-4D97-AF65-F5344CB8AC3E}">
        <p14:creationId xmlns:p14="http://schemas.microsoft.com/office/powerpoint/2010/main" val="43241105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0239" y="130625"/>
            <a:ext cx="10919875" cy="1280890"/>
          </a:xfrm>
        </p:spPr>
        <p:txBody>
          <a:bodyPr/>
          <a:lstStyle/>
          <a:p>
            <a:pPr algn="ctr"/>
            <a:r>
              <a:rPr lang="en-GB" dirty="0" smtClean="0"/>
              <a:t>The new tax regime 1765 (Townsend Acts)</a:t>
            </a:r>
            <a:endParaRPr lang="en-GB" dirty="0"/>
          </a:p>
        </p:txBody>
      </p:sp>
      <p:sp>
        <p:nvSpPr>
          <p:cNvPr id="4" name="Content Placeholder 2"/>
          <p:cNvSpPr>
            <a:spLocks noGrp="1"/>
          </p:cNvSpPr>
          <p:nvPr>
            <p:ph idx="1"/>
          </p:nvPr>
        </p:nvSpPr>
        <p:spPr>
          <a:xfrm>
            <a:off x="571122" y="1035958"/>
            <a:ext cx="5730699" cy="5167085"/>
          </a:xfrm>
          <a:ln w="57150">
            <a:solidFill>
              <a:schemeClr val="accent1"/>
            </a:solidFill>
          </a:ln>
        </p:spPr>
        <p:txBody>
          <a:bodyPr>
            <a:normAutofit/>
          </a:bodyPr>
          <a:lstStyle/>
          <a:p>
            <a:pPr marL="0" indent="0" algn="ctr">
              <a:buNone/>
            </a:pPr>
            <a:r>
              <a:rPr lang="en-GB" sz="4000" b="1" dirty="0" smtClean="0"/>
              <a:t>British Intention</a:t>
            </a:r>
          </a:p>
          <a:p>
            <a:pPr marL="0" indent="0">
              <a:buNone/>
            </a:pPr>
            <a:r>
              <a:rPr lang="en-GB" sz="2400" dirty="0" smtClean="0"/>
              <a:t>Increase  import taxes (tax the wealthy only by avoiding direct taxes </a:t>
            </a:r>
          </a:p>
          <a:p>
            <a:pPr marL="0" indent="0">
              <a:buNone/>
            </a:pPr>
            <a:endParaRPr lang="en-GB" sz="2400" dirty="0"/>
          </a:p>
          <a:p>
            <a:pPr marL="0" indent="0">
              <a:buNone/>
            </a:pPr>
            <a:r>
              <a:rPr lang="en-GB" sz="2400" dirty="0" smtClean="0"/>
              <a:t>Secure control of tax collection by centralising control to British and remove power of Assemblies</a:t>
            </a:r>
          </a:p>
          <a:p>
            <a:pPr marL="0" indent="0">
              <a:buNone/>
            </a:pPr>
            <a:endParaRPr lang="en-GB" sz="2400" dirty="0"/>
          </a:p>
          <a:p>
            <a:pPr marL="0" indent="0">
              <a:buNone/>
            </a:pPr>
            <a:r>
              <a:rPr lang="en-GB" sz="2400" dirty="0" smtClean="0"/>
              <a:t>‘Colonies to provide accommodation for British soldiers </a:t>
            </a:r>
          </a:p>
          <a:p>
            <a:pPr marL="0" indent="0">
              <a:buNone/>
            </a:pPr>
            <a:endParaRPr lang="en-GB" sz="2400" dirty="0" smtClean="0"/>
          </a:p>
          <a:p>
            <a:pPr marL="0" indent="0">
              <a:buNone/>
            </a:pPr>
            <a:endParaRPr lang="en-GB" dirty="0"/>
          </a:p>
        </p:txBody>
      </p:sp>
      <p:sp>
        <p:nvSpPr>
          <p:cNvPr id="5" name="Content Placeholder 2"/>
          <p:cNvSpPr txBox="1">
            <a:spLocks/>
          </p:cNvSpPr>
          <p:nvPr/>
        </p:nvSpPr>
        <p:spPr>
          <a:xfrm>
            <a:off x="6589485" y="1064987"/>
            <a:ext cx="5602515" cy="5130800"/>
          </a:xfrm>
          <a:prstGeom prst="rect">
            <a:avLst/>
          </a:prstGeom>
          <a:ln w="57150">
            <a:solidFill>
              <a:schemeClr val="accent1"/>
            </a:solidFill>
          </a:ln>
        </p:spPr>
        <p:txBody>
          <a:bodyPr vert="horz" lIns="91440" tIns="45720" rIns="91440" bIns="45720" rtlCol="0">
            <a:normAutofit fontScale="92500" lnSpcReduction="1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baseline="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r>
              <a:rPr lang="en-GB" sz="4300" b="1" dirty="0"/>
              <a:t>British American (‘Patriot’) Reaction</a:t>
            </a:r>
          </a:p>
          <a:p>
            <a:pPr marL="0" indent="0">
              <a:buNone/>
            </a:pPr>
            <a:r>
              <a:rPr lang="en-GB" sz="2400" dirty="0" smtClean="0"/>
              <a:t>Middle </a:t>
            </a:r>
            <a:r>
              <a:rPr lang="en-GB" sz="2400" dirty="0"/>
              <a:t>class </a:t>
            </a:r>
            <a:r>
              <a:rPr lang="en-GB" sz="2400" dirty="0" smtClean="0"/>
              <a:t>outraged. Removal </a:t>
            </a:r>
            <a:r>
              <a:rPr lang="en-GB" sz="2400" dirty="0"/>
              <a:t>of </a:t>
            </a:r>
            <a:r>
              <a:rPr lang="en-GB" sz="2400" dirty="0" smtClean="0"/>
              <a:t>rights</a:t>
            </a:r>
          </a:p>
          <a:p>
            <a:pPr marL="0" indent="0">
              <a:buNone/>
            </a:pPr>
            <a:endParaRPr lang="en-GB" sz="2400" dirty="0"/>
          </a:p>
          <a:p>
            <a:pPr marL="0" indent="0">
              <a:buNone/>
            </a:pPr>
            <a:r>
              <a:rPr lang="en-GB" sz="2400" dirty="0" smtClean="0"/>
              <a:t>Claim British troops to billeted in colonist homes (untrue…only within empty homes)</a:t>
            </a:r>
            <a:endParaRPr lang="en-GB" sz="2400" dirty="0"/>
          </a:p>
          <a:p>
            <a:pPr marL="0" indent="0">
              <a:buNone/>
            </a:pPr>
            <a:endParaRPr lang="en-GB" sz="2400" dirty="0"/>
          </a:p>
          <a:p>
            <a:pPr marL="0" indent="0">
              <a:buNone/>
            </a:pPr>
            <a:r>
              <a:rPr lang="en-GB" sz="2400" dirty="0" smtClean="0"/>
              <a:t>Hancock </a:t>
            </a:r>
            <a:r>
              <a:rPr lang="en-GB" sz="2400" dirty="0"/>
              <a:t>accused of smuggling, </a:t>
            </a:r>
            <a:r>
              <a:rPr lang="en-GB" sz="2400" dirty="0" smtClean="0"/>
              <a:t>acquitted…increase propaganda, coins term “Patriots” for supporters</a:t>
            </a:r>
            <a:endParaRPr lang="en-GB" sz="2400" dirty="0"/>
          </a:p>
        </p:txBody>
      </p:sp>
      <p:sp>
        <p:nvSpPr>
          <p:cNvPr id="6" name="TextBox 5"/>
          <p:cNvSpPr txBox="1"/>
          <p:nvPr/>
        </p:nvSpPr>
        <p:spPr>
          <a:xfrm>
            <a:off x="11286291" y="203705"/>
            <a:ext cx="454573" cy="369332"/>
          </a:xfrm>
          <a:prstGeom prst="rect">
            <a:avLst/>
          </a:prstGeom>
          <a:noFill/>
        </p:spPr>
        <p:txBody>
          <a:bodyPr wrap="square" rtlCol="0">
            <a:spAutoFit/>
          </a:bodyPr>
          <a:lstStyle/>
          <a:p>
            <a:r>
              <a:rPr lang="en-GB" dirty="0" smtClean="0"/>
              <a:t>32</a:t>
            </a:r>
            <a:endParaRPr lang="en-GB" dirty="0"/>
          </a:p>
        </p:txBody>
      </p:sp>
      <p:sp>
        <p:nvSpPr>
          <p:cNvPr id="3" name="TextBox 2"/>
          <p:cNvSpPr txBox="1"/>
          <p:nvPr/>
        </p:nvSpPr>
        <p:spPr>
          <a:xfrm>
            <a:off x="3606800" y="6540500"/>
            <a:ext cx="184731" cy="369332"/>
          </a:xfrm>
          <a:prstGeom prst="rect">
            <a:avLst/>
          </a:prstGeom>
          <a:noFill/>
        </p:spPr>
        <p:txBody>
          <a:bodyPr wrap="none" rtlCol="0">
            <a:spAutoFit/>
          </a:bodyPr>
          <a:lstStyle/>
          <a:p>
            <a:endParaRPr lang="en-GB" dirty="0"/>
          </a:p>
        </p:txBody>
      </p:sp>
      <p:sp>
        <p:nvSpPr>
          <p:cNvPr id="7" name="TextBox 6"/>
          <p:cNvSpPr txBox="1"/>
          <p:nvPr/>
        </p:nvSpPr>
        <p:spPr>
          <a:xfrm>
            <a:off x="531436" y="6334780"/>
            <a:ext cx="11660564" cy="523220"/>
          </a:xfrm>
          <a:prstGeom prst="rect">
            <a:avLst/>
          </a:prstGeom>
          <a:solidFill>
            <a:schemeClr val="bg1"/>
          </a:solidFill>
        </p:spPr>
        <p:txBody>
          <a:bodyPr wrap="none" rtlCol="0">
            <a:spAutoFit/>
          </a:bodyPr>
          <a:lstStyle/>
          <a:p>
            <a:r>
              <a:rPr lang="en-GB" sz="2800" dirty="0" smtClean="0">
                <a:latin typeface="Arial" panose="020B0604020202020204" pitchFamily="34" charset="0"/>
                <a:cs typeface="Arial" panose="020B0604020202020204" pitchFamily="34" charset="0"/>
              </a:rPr>
              <a:t>British send regiment to occupy Boston and restore order…tensions rise</a:t>
            </a:r>
            <a:endParaRPr lang="en-GB"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7068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380283"/>
            <a:ext cx="8911687" cy="1280890"/>
          </a:xfrm>
        </p:spPr>
        <p:txBody>
          <a:bodyPr/>
          <a:lstStyle/>
          <a:p>
            <a:r>
              <a:rPr lang="en-GB" dirty="0" smtClean="0"/>
              <a:t>Boston ‘Massacre’ Propaganda</a:t>
            </a:r>
            <a:endParaRPr lang="en-GB" dirty="0"/>
          </a:p>
        </p:txBody>
      </p:sp>
      <p:sp>
        <p:nvSpPr>
          <p:cNvPr id="4" name="AutoShape 2" descr="Sugar Plantation, West Indies, Illustrati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pic>
        <p:nvPicPr>
          <p:cNvPr id="4102" name="Picture 6" descr="https://www.history.com/editorial/_next/image?url=https%3A%2F%2Fassets.editorial.aetnd.com%2Fuploads%2F2009%2F10%2Fboston-massacre-gettyimages-640266037.jpg&amp;w=3840&amp;q=7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277257"/>
            <a:ext cx="8577329" cy="558074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684704" y="1128300"/>
            <a:ext cx="3679212" cy="2246769"/>
          </a:xfrm>
          <a:prstGeom prst="rect">
            <a:avLst/>
          </a:prstGeom>
          <a:noFill/>
        </p:spPr>
        <p:txBody>
          <a:bodyPr wrap="none" rtlCol="0">
            <a:spAutoFit/>
          </a:bodyPr>
          <a:lstStyle/>
          <a:p>
            <a:r>
              <a:rPr lang="en-GB" sz="2800" dirty="0" smtClean="0"/>
              <a:t>Adams &amp; Hancock</a:t>
            </a:r>
          </a:p>
          <a:p>
            <a:r>
              <a:rPr lang="en-GB" sz="2800" dirty="0" smtClean="0"/>
              <a:t>ensure this print</a:t>
            </a:r>
          </a:p>
          <a:p>
            <a:r>
              <a:rPr lang="en-GB" sz="2800" dirty="0" smtClean="0"/>
              <a:t>Sent across colonies</a:t>
            </a:r>
          </a:p>
          <a:p>
            <a:r>
              <a:rPr lang="en-GB" sz="2800" dirty="0" smtClean="0"/>
              <a:t>Immediately after</a:t>
            </a:r>
          </a:p>
          <a:p>
            <a:r>
              <a:rPr lang="en-GB" sz="2800" dirty="0" smtClean="0"/>
              <a:t>event</a:t>
            </a:r>
            <a:endParaRPr lang="en-GB" sz="2800" dirty="0"/>
          </a:p>
        </p:txBody>
      </p:sp>
      <p:sp>
        <p:nvSpPr>
          <p:cNvPr id="6" name="TextBox 5"/>
          <p:cNvSpPr txBox="1"/>
          <p:nvPr/>
        </p:nvSpPr>
        <p:spPr>
          <a:xfrm>
            <a:off x="8679875" y="3720863"/>
            <a:ext cx="3337773" cy="1815882"/>
          </a:xfrm>
          <a:prstGeom prst="rect">
            <a:avLst/>
          </a:prstGeom>
          <a:noFill/>
        </p:spPr>
        <p:txBody>
          <a:bodyPr wrap="none" rtlCol="0">
            <a:spAutoFit/>
          </a:bodyPr>
          <a:lstStyle/>
          <a:p>
            <a:r>
              <a:rPr lang="en-GB" sz="2800" dirty="0"/>
              <a:t>British Army shown</a:t>
            </a:r>
          </a:p>
          <a:p>
            <a:r>
              <a:rPr lang="en-GB" sz="2800" dirty="0"/>
              <a:t>as ruthless </a:t>
            </a:r>
            <a:r>
              <a:rPr lang="en-GB" sz="2800" dirty="0" smtClean="0"/>
              <a:t>killers,</a:t>
            </a:r>
          </a:p>
          <a:p>
            <a:r>
              <a:rPr lang="en-GB" sz="2800" dirty="0" smtClean="0"/>
              <a:t>Patriots innocent</a:t>
            </a:r>
          </a:p>
          <a:p>
            <a:r>
              <a:rPr lang="en-GB" sz="2800" dirty="0" smtClean="0"/>
              <a:t>Victims…</a:t>
            </a:r>
            <a:endParaRPr lang="en-GB" sz="2800" dirty="0"/>
          </a:p>
        </p:txBody>
      </p:sp>
      <p:sp>
        <p:nvSpPr>
          <p:cNvPr id="7" name="TextBox 6"/>
          <p:cNvSpPr txBox="1"/>
          <p:nvPr/>
        </p:nvSpPr>
        <p:spPr>
          <a:xfrm>
            <a:off x="11286291" y="203705"/>
            <a:ext cx="454573" cy="369332"/>
          </a:xfrm>
          <a:prstGeom prst="rect">
            <a:avLst/>
          </a:prstGeom>
          <a:noFill/>
        </p:spPr>
        <p:txBody>
          <a:bodyPr wrap="square" rtlCol="0">
            <a:spAutoFit/>
          </a:bodyPr>
          <a:lstStyle/>
          <a:p>
            <a:r>
              <a:rPr lang="en-GB" dirty="0" smtClean="0"/>
              <a:t>33</a:t>
            </a:r>
            <a:endParaRPr lang="en-GB" dirty="0"/>
          </a:p>
        </p:txBody>
      </p:sp>
      <p:sp>
        <p:nvSpPr>
          <p:cNvPr id="5" name="TextBox 4"/>
          <p:cNvSpPr txBox="1"/>
          <p:nvPr/>
        </p:nvSpPr>
        <p:spPr>
          <a:xfrm>
            <a:off x="8764459" y="5715000"/>
            <a:ext cx="3427541" cy="954107"/>
          </a:xfrm>
          <a:prstGeom prst="rect">
            <a:avLst/>
          </a:prstGeom>
          <a:noFill/>
        </p:spPr>
        <p:txBody>
          <a:bodyPr wrap="none" rtlCol="0">
            <a:spAutoFit/>
          </a:bodyPr>
          <a:lstStyle/>
          <a:p>
            <a:r>
              <a:rPr lang="en-GB" sz="2800" dirty="0"/>
              <a:t>Soldiers put on trial</a:t>
            </a:r>
          </a:p>
          <a:p>
            <a:r>
              <a:rPr lang="en-GB" sz="2800" dirty="0" smtClean="0"/>
              <a:t>for murder</a:t>
            </a:r>
            <a:endParaRPr lang="en-GB" sz="2800" dirty="0"/>
          </a:p>
        </p:txBody>
      </p:sp>
    </p:spTree>
    <p:extLst>
      <p:ext uri="{BB962C8B-B14F-4D97-AF65-F5344CB8AC3E}">
        <p14:creationId xmlns:p14="http://schemas.microsoft.com/office/powerpoint/2010/main" val="4197433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5483" y="0"/>
            <a:ext cx="8911687" cy="1280890"/>
          </a:xfrm>
        </p:spPr>
        <p:txBody>
          <a:bodyPr/>
          <a:lstStyle/>
          <a:p>
            <a:r>
              <a:rPr lang="en-GB" dirty="0" smtClean="0"/>
              <a:t>Boston Massacre: an organised riot?</a:t>
            </a:r>
            <a:endParaRPr lang="en-GB" dirty="0"/>
          </a:p>
        </p:txBody>
      </p:sp>
      <p:pic>
        <p:nvPicPr>
          <p:cNvPr id="3074" name="Picture 2" descr="Boston Massac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124" y="875211"/>
            <a:ext cx="8347296" cy="60828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463849" y="738678"/>
            <a:ext cx="3958135" cy="2431435"/>
          </a:xfrm>
          <a:prstGeom prst="rect">
            <a:avLst/>
          </a:prstGeom>
          <a:noFill/>
        </p:spPr>
        <p:txBody>
          <a:bodyPr wrap="none" rtlCol="0">
            <a:spAutoFit/>
          </a:bodyPr>
          <a:lstStyle/>
          <a:p>
            <a:r>
              <a:rPr lang="en-GB" sz="2800" dirty="0"/>
              <a:t>Soldiers attacked</a:t>
            </a:r>
          </a:p>
          <a:p>
            <a:r>
              <a:rPr lang="en-GB" sz="2800" dirty="0"/>
              <a:t>‘</a:t>
            </a:r>
            <a:r>
              <a:rPr lang="en-GB" sz="2800" dirty="0" smtClean="0"/>
              <a:t>snowballs containing</a:t>
            </a:r>
          </a:p>
          <a:p>
            <a:r>
              <a:rPr lang="en-GB" sz="2800" dirty="0" smtClean="0"/>
              <a:t>stones</a:t>
            </a:r>
            <a:r>
              <a:rPr lang="en-GB" sz="2800" dirty="0"/>
              <a:t>, unclear </a:t>
            </a:r>
          </a:p>
          <a:p>
            <a:r>
              <a:rPr lang="en-GB" sz="2800" dirty="0"/>
              <a:t>who fired first shot</a:t>
            </a:r>
          </a:p>
          <a:p>
            <a:endParaRPr lang="en-GB" sz="2000" dirty="0"/>
          </a:p>
          <a:p>
            <a:endParaRPr lang="en-GB" sz="2000" dirty="0" smtClean="0"/>
          </a:p>
        </p:txBody>
      </p:sp>
      <p:sp>
        <p:nvSpPr>
          <p:cNvPr id="5" name="TextBox 4"/>
          <p:cNvSpPr txBox="1"/>
          <p:nvPr/>
        </p:nvSpPr>
        <p:spPr>
          <a:xfrm>
            <a:off x="8527503" y="4690444"/>
            <a:ext cx="3453481" cy="2954655"/>
          </a:xfrm>
          <a:prstGeom prst="rect">
            <a:avLst/>
          </a:prstGeom>
          <a:noFill/>
        </p:spPr>
        <p:txBody>
          <a:bodyPr wrap="square" rtlCol="0">
            <a:spAutoFit/>
          </a:bodyPr>
          <a:lstStyle/>
          <a:p>
            <a:r>
              <a:rPr lang="en-GB" sz="2800" dirty="0"/>
              <a:t>6 of 9 soldiers</a:t>
            </a:r>
          </a:p>
          <a:p>
            <a:r>
              <a:rPr lang="en-GB" sz="2800" dirty="0"/>
              <a:t>Acquitted, 1</a:t>
            </a:r>
          </a:p>
          <a:p>
            <a:r>
              <a:rPr lang="en-GB" sz="2800" dirty="0"/>
              <a:t> branded on thumb, 2 flogged for manslaughter</a:t>
            </a:r>
          </a:p>
          <a:p>
            <a:endParaRPr lang="en-GB" sz="2800" dirty="0"/>
          </a:p>
          <a:p>
            <a:r>
              <a:rPr lang="en-GB" dirty="0" smtClean="0"/>
              <a:t>..</a:t>
            </a:r>
          </a:p>
        </p:txBody>
      </p:sp>
      <p:sp>
        <p:nvSpPr>
          <p:cNvPr id="4" name="TextBox 3"/>
          <p:cNvSpPr txBox="1"/>
          <p:nvPr/>
        </p:nvSpPr>
        <p:spPr>
          <a:xfrm>
            <a:off x="8430064" y="2845694"/>
            <a:ext cx="4028667" cy="1815882"/>
          </a:xfrm>
          <a:prstGeom prst="rect">
            <a:avLst/>
          </a:prstGeom>
          <a:noFill/>
        </p:spPr>
        <p:txBody>
          <a:bodyPr wrap="none" rtlCol="0">
            <a:spAutoFit/>
          </a:bodyPr>
          <a:lstStyle/>
          <a:p>
            <a:r>
              <a:rPr lang="en-GB" sz="2800" dirty="0"/>
              <a:t>Soldiers defended </a:t>
            </a:r>
            <a:r>
              <a:rPr lang="en-GB" sz="2800" dirty="0" smtClean="0"/>
              <a:t>by</a:t>
            </a:r>
          </a:p>
          <a:p>
            <a:r>
              <a:rPr lang="en-GB" sz="2800" dirty="0" smtClean="0"/>
              <a:t> Sam Adam’s cousin</a:t>
            </a:r>
          </a:p>
          <a:p>
            <a:r>
              <a:rPr lang="en-GB" sz="2800" dirty="0" smtClean="0"/>
              <a:t> future President </a:t>
            </a:r>
            <a:r>
              <a:rPr lang="en-GB" sz="2800" dirty="0"/>
              <a:t>John </a:t>
            </a:r>
          </a:p>
          <a:p>
            <a:r>
              <a:rPr lang="en-GB" sz="2800" dirty="0"/>
              <a:t>Adams</a:t>
            </a:r>
          </a:p>
        </p:txBody>
      </p:sp>
      <p:sp>
        <p:nvSpPr>
          <p:cNvPr id="7" name="TextBox 6"/>
          <p:cNvSpPr txBox="1"/>
          <p:nvPr/>
        </p:nvSpPr>
        <p:spPr>
          <a:xfrm>
            <a:off x="11286291" y="203705"/>
            <a:ext cx="454573" cy="369332"/>
          </a:xfrm>
          <a:prstGeom prst="rect">
            <a:avLst/>
          </a:prstGeom>
          <a:noFill/>
        </p:spPr>
        <p:txBody>
          <a:bodyPr wrap="square" rtlCol="0">
            <a:spAutoFit/>
          </a:bodyPr>
          <a:lstStyle/>
          <a:p>
            <a:r>
              <a:rPr lang="en-GB" dirty="0" smtClean="0"/>
              <a:t>34</a:t>
            </a:r>
            <a:endParaRPr lang="en-GB" dirty="0"/>
          </a:p>
        </p:txBody>
      </p:sp>
    </p:spTree>
    <p:extLst>
      <p:ext uri="{BB962C8B-B14F-4D97-AF65-F5344CB8AC3E}">
        <p14:creationId xmlns:p14="http://schemas.microsoft.com/office/powerpoint/2010/main" val="3132949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0239" y="130625"/>
            <a:ext cx="10919875" cy="1280890"/>
          </a:xfrm>
        </p:spPr>
        <p:txBody>
          <a:bodyPr/>
          <a:lstStyle/>
          <a:p>
            <a:pPr algn="ctr"/>
            <a:r>
              <a:rPr lang="en-GB" dirty="0" smtClean="0"/>
              <a:t>The Tea Act 1773 </a:t>
            </a:r>
            <a:endParaRPr lang="en-GB" dirty="0"/>
          </a:p>
        </p:txBody>
      </p:sp>
      <p:sp>
        <p:nvSpPr>
          <p:cNvPr id="4" name="Content Placeholder 2"/>
          <p:cNvSpPr>
            <a:spLocks noGrp="1"/>
          </p:cNvSpPr>
          <p:nvPr>
            <p:ph idx="1"/>
          </p:nvPr>
        </p:nvSpPr>
        <p:spPr>
          <a:xfrm>
            <a:off x="519959" y="905692"/>
            <a:ext cx="5730699" cy="5167085"/>
          </a:xfrm>
          <a:ln w="57150">
            <a:solidFill>
              <a:schemeClr val="accent1"/>
            </a:solidFill>
          </a:ln>
        </p:spPr>
        <p:txBody>
          <a:bodyPr>
            <a:normAutofit/>
          </a:bodyPr>
          <a:lstStyle/>
          <a:p>
            <a:pPr marL="0" indent="0" algn="ctr">
              <a:buNone/>
            </a:pPr>
            <a:r>
              <a:rPr lang="en-GB" sz="2400" b="1" dirty="0" smtClean="0"/>
              <a:t>British Intention</a:t>
            </a:r>
          </a:p>
          <a:p>
            <a:pPr marL="0" indent="0">
              <a:buNone/>
            </a:pPr>
            <a:r>
              <a:rPr lang="en-GB" sz="2400" dirty="0" smtClean="0"/>
              <a:t>Save East India Company from bankruptcy… surplus of tea on market</a:t>
            </a:r>
          </a:p>
          <a:p>
            <a:pPr marL="0" indent="0">
              <a:buNone/>
            </a:pPr>
            <a:endParaRPr lang="en-GB" sz="2400" dirty="0"/>
          </a:p>
          <a:p>
            <a:pPr marL="0" indent="0">
              <a:buNone/>
            </a:pPr>
            <a:r>
              <a:rPr lang="en-GB" sz="2400" dirty="0" smtClean="0"/>
              <a:t>Increase tax collection by </a:t>
            </a:r>
            <a:r>
              <a:rPr lang="en-GB" sz="2400" b="1" dirty="0" smtClean="0"/>
              <a:t>reducing </a:t>
            </a:r>
            <a:r>
              <a:rPr lang="en-GB" sz="2400" dirty="0" smtClean="0"/>
              <a:t> the tax on tea…making smuggling less attractive</a:t>
            </a:r>
          </a:p>
          <a:p>
            <a:pPr marL="0" indent="0">
              <a:buNone/>
            </a:pPr>
            <a:endParaRPr lang="en-GB" sz="2400" dirty="0"/>
          </a:p>
          <a:p>
            <a:pPr marL="0" indent="0">
              <a:buNone/>
            </a:pPr>
            <a:r>
              <a:rPr lang="en-GB" sz="2400" dirty="0" smtClean="0"/>
              <a:t>Use taxes to fund new regime of ta collectors</a:t>
            </a:r>
          </a:p>
          <a:p>
            <a:pPr marL="0" indent="0">
              <a:buNone/>
            </a:pPr>
            <a:endParaRPr lang="en-GB" sz="2400" dirty="0" smtClean="0"/>
          </a:p>
          <a:p>
            <a:pPr marL="0" indent="0">
              <a:buNone/>
            </a:pPr>
            <a:endParaRPr lang="en-GB" sz="2400" dirty="0"/>
          </a:p>
          <a:p>
            <a:pPr marL="0" indent="0">
              <a:buNone/>
            </a:pPr>
            <a:endParaRPr lang="en-GB" dirty="0"/>
          </a:p>
        </p:txBody>
      </p:sp>
      <p:sp>
        <p:nvSpPr>
          <p:cNvPr id="5" name="Content Placeholder 2"/>
          <p:cNvSpPr txBox="1">
            <a:spLocks/>
          </p:cNvSpPr>
          <p:nvPr/>
        </p:nvSpPr>
        <p:spPr>
          <a:xfrm>
            <a:off x="6589485" y="934721"/>
            <a:ext cx="5602515" cy="5130800"/>
          </a:xfrm>
          <a:prstGeom prst="rect">
            <a:avLst/>
          </a:prstGeom>
          <a:ln w="57150">
            <a:solidFill>
              <a:schemeClr val="accent1"/>
            </a:solidFill>
          </a:ln>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baseline="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gn="ctr">
              <a:buFont typeface="Wingdings 3" charset="2"/>
              <a:buNone/>
            </a:pPr>
            <a:r>
              <a:rPr lang="en-GB" sz="2400" b="1" dirty="0" smtClean="0"/>
              <a:t>‘Patriot’ Reaction</a:t>
            </a:r>
          </a:p>
          <a:p>
            <a:pPr marL="0" indent="0">
              <a:buNone/>
            </a:pPr>
            <a:r>
              <a:rPr lang="en-GB" sz="2400" dirty="0" smtClean="0"/>
              <a:t>Smuggling community in Boston stuck with high price smuggled tea and face ruin  </a:t>
            </a:r>
            <a:endParaRPr lang="en-GB" sz="2400" dirty="0"/>
          </a:p>
          <a:p>
            <a:pPr marL="0" indent="0">
              <a:buNone/>
            </a:pPr>
            <a:endParaRPr lang="en-GB" sz="2400" dirty="0"/>
          </a:p>
          <a:p>
            <a:pPr marL="0" indent="0">
              <a:buNone/>
            </a:pPr>
            <a:r>
              <a:rPr lang="en-GB" sz="2400" dirty="0" smtClean="0"/>
              <a:t>Send ‘sons of Liberty’ to board ships, to destroy tea and increase value of smuggled tea</a:t>
            </a:r>
            <a:endParaRPr lang="en-GB" sz="2400" dirty="0"/>
          </a:p>
          <a:p>
            <a:pPr marL="0" indent="0">
              <a:buNone/>
            </a:pPr>
            <a:endParaRPr lang="en-GB" sz="2400" dirty="0"/>
          </a:p>
          <a:p>
            <a:pPr marL="0" indent="0">
              <a:buNone/>
            </a:pPr>
            <a:r>
              <a:rPr lang="en-GB" sz="2400" dirty="0" smtClean="0"/>
              <a:t>Destruction of £2 million of tea</a:t>
            </a:r>
            <a:endParaRPr lang="en-GB" sz="2400" dirty="0"/>
          </a:p>
          <a:p>
            <a:pPr marL="0" indent="0">
              <a:buNone/>
            </a:pPr>
            <a:endParaRPr lang="en-GB" sz="2400" dirty="0"/>
          </a:p>
          <a:p>
            <a:pPr marL="0" indent="0">
              <a:buNone/>
            </a:pPr>
            <a:endParaRPr lang="en-GB" sz="2400" dirty="0"/>
          </a:p>
        </p:txBody>
      </p:sp>
      <p:sp>
        <p:nvSpPr>
          <p:cNvPr id="6" name="TextBox 5"/>
          <p:cNvSpPr txBox="1"/>
          <p:nvPr/>
        </p:nvSpPr>
        <p:spPr>
          <a:xfrm>
            <a:off x="11286291" y="203705"/>
            <a:ext cx="454573" cy="369332"/>
          </a:xfrm>
          <a:prstGeom prst="rect">
            <a:avLst/>
          </a:prstGeom>
          <a:noFill/>
        </p:spPr>
        <p:txBody>
          <a:bodyPr wrap="square" rtlCol="0">
            <a:spAutoFit/>
          </a:bodyPr>
          <a:lstStyle/>
          <a:p>
            <a:r>
              <a:rPr lang="en-GB" dirty="0" smtClean="0"/>
              <a:t>35</a:t>
            </a:r>
            <a:endParaRPr lang="en-GB" dirty="0"/>
          </a:p>
        </p:txBody>
      </p:sp>
    </p:spTree>
    <p:extLst>
      <p:ext uri="{BB962C8B-B14F-4D97-AF65-F5344CB8AC3E}">
        <p14:creationId xmlns:p14="http://schemas.microsoft.com/office/powerpoint/2010/main" val="1139907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047" y="143274"/>
            <a:ext cx="8911687" cy="877312"/>
          </a:xfrm>
        </p:spPr>
        <p:txBody>
          <a:bodyPr/>
          <a:lstStyle/>
          <a:p>
            <a:pPr algn="ctr"/>
            <a:r>
              <a:rPr lang="en-GB" dirty="0" smtClean="0"/>
              <a:t>‘Tea Party’ 1773</a:t>
            </a:r>
            <a:endParaRPr lang="en-GB" dirty="0"/>
          </a:p>
        </p:txBody>
      </p:sp>
      <p:pic>
        <p:nvPicPr>
          <p:cNvPr id="4098" name="Picture 2"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444" y="809897"/>
            <a:ext cx="7997294" cy="604810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440239" y="2713401"/>
            <a:ext cx="3519487" cy="954107"/>
          </a:xfrm>
          <a:prstGeom prst="rect">
            <a:avLst/>
          </a:prstGeom>
          <a:noFill/>
        </p:spPr>
        <p:txBody>
          <a:bodyPr wrap="square" rtlCol="0">
            <a:spAutoFit/>
          </a:bodyPr>
          <a:lstStyle/>
          <a:p>
            <a:r>
              <a:rPr lang="en-GB" sz="2800" dirty="0">
                <a:latin typeface="Arial" panose="020B0604020202020204" pitchFamily="34" charset="0"/>
                <a:cs typeface="Arial" panose="020B0604020202020204" pitchFamily="34" charset="0"/>
              </a:rPr>
              <a:t>£2m worth of tea destroyed</a:t>
            </a:r>
          </a:p>
        </p:txBody>
      </p:sp>
      <p:sp>
        <p:nvSpPr>
          <p:cNvPr id="4" name="TextBox 3"/>
          <p:cNvSpPr txBox="1"/>
          <p:nvPr/>
        </p:nvSpPr>
        <p:spPr>
          <a:xfrm>
            <a:off x="8423020" y="3774350"/>
            <a:ext cx="5438733" cy="2677656"/>
          </a:xfrm>
          <a:prstGeom prst="rect">
            <a:avLst/>
          </a:prstGeom>
          <a:noFill/>
        </p:spPr>
        <p:txBody>
          <a:bodyPr wrap="none" rtlCol="0">
            <a:spAutoFit/>
          </a:bodyPr>
          <a:lstStyle/>
          <a:p>
            <a:r>
              <a:rPr lang="en-GB" sz="2800" dirty="0">
                <a:latin typeface="Arial" panose="020B0604020202020204" pitchFamily="34" charset="0"/>
                <a:cs typeface="Arial" panose="020B0604020202020204" pitchFamily="34" charset="0"/>
              </a:rPr>
              <a:t>Samuel Adams “This is the most </a:t>
            </a:r>
          </a:p>
          <a:p>
            <a:r>
              <a:rPr lang="en-GB" sz="2800" dirty="0">
                <a:latin typeface="Arial" panose="020B0604020202020204" pitchFamily="34" charset="0"/>
                <a:cs typeface="Arial" panose="020B0604020202020204" pitchFamily="34" charset="0"/>
              </a:rPr>
              <a:t>magnificent Movement of all.</a:t>
            </a:r>
          </a:p>
          <a:p>
            <a:r>
              <a:rPr lang="en-GB" sz="2800" dirty="0">
                <a:latin typeface="Arial" panose="020B0604020202020204" pitchFamily="34" charset="0"/>
                <a:cs typeface="Arial" panose="020B0604020202020204" pitchFamily="34" charset="0"/>
              </a:rPr>
              <a:t> There is a Dignity, a Majesty, </a:t>
            </a:r>
          </a:p>
          <a:p>
            <a:r>
              <a:rPr lang="en-GB" sz="2800" dirty="0">
                <a:latin typeface="Arial" panose="020B0604020202020204" pitchFamily="34" charset="0"/>
                <a:cs typeface="Arial" panose="020B0604020202020204" pitchFamily="34" charset="0"/>
              </a:rPr>
              <a:t>a Sublimity, in this last Effort</a:t>
            </a:r>
          </a:p>
          <a:p>
            <a:r>
              <a:rPr lang="en-GB" sz="2800" dirty="0">
                <a:latin typeface="Arial" panose="020B0604020202020204" pitchFamily="34" charset="0"/>
                <a:cs typeface="Arial" panose="020B0604020202020204" pitchFamily="34" charset="0"/>
              </a:rPr>
              <a:t> of the </a:t>
            </a:r>
            <a:r>
              <a:rPr lang="en-GB" sz="2800" dirty="0">
                <a:latin typeface="Arial" panose="020B0604020202020204" pitchFamily="34" charset="0"/>
                <a:cs typeface="Arial" panose="020B0604020202020204" pitchFamily="34" charset="0"/>
                <a:hlinkClick r:id="rId3" tooltip="Patriots (American Revolution)"/>
              </a:rPr>
              <a:t>Patriots</a:t>
            </a:r>
            <a:r>
              <a:rPr lang="en-GB" sz="2800" dirty="0">
                <a:latin typeface="Arial" panose="020B0604020202020204" pitchFamily="34" charset="0"/>
                <a:cs typeface="Arial" panose="020B0604020202020204" pitchFamily="34" charset="0"/>
              </a:rPr>
              <a:t>, that I </a:t>
            </a:r>
          </a:p>
          <a:p>
            <a:r>
              <a:rPr lang="en-GB" sz="2800" dirty="0">
                <a:latin typeface="Arial" panose="020B0604020202020204" pitchFamily="34" charset="0"/>
                <a:cs typeface="Arial" panose="020B0604020202020204" pitchFamily="34" charset="0"/>
              </a:rPr>
              <a:t>greatly admire. </a:t>
            </a:r>
          </a:p>
        </p:txBody>
      </p:sp>
      <p:sp>
        <p:nvSpPr>
          <p:cNvPr id="6" name="TextBox 5"/>
          <p:cNvSpPr txBox="1"/>
          <p:nvPr/>
        </p:nvSpPr>
        <p:spPr>
          <a:xfrm>
            <a:off x="8484735" y="586196"/>
            <a:ext cx="2957512" cy="1815882"/>
          </a:xfrm>
          <a:prstGeom prst="rect">
            <a:avLst/>
          </a:prstGeom>
          <a:noFill/>
        </p:spPr>
        <p:txBody>
          <a:bodyPr wrap="square" rtlCol="0">
            <a:spAutoFit/>
          </a:bodyPr>
          <a:lstStyle/>
          <a:p>
            <a:r>
              <a:rPr lang="en-GB" sz="2800" dirty="0" smtClean="0">
                <a:latin typeface="Arial" panose="020B0604020202020204" pitchFamily="34" charset="0"/>
                <a:cs typeface="Arial" panose="020B0604020202020204" pitchFamily="34" charset="0"/>
              </a:rPr>
              <a:t>‘Sons of Liberty’</a:t>
            </a:r>
          </a:p>
          <a:p>
            <a:r>
              <a:rPr lang="en-GB" sz="2800" dirty="0">
                <a:latin typeface="Arial" panose="020B0604020202020204" pitchFamily="34" charset="0"/>
                <a:cs typeface="Arial" panose="020B0604020202020204" pitchFamily="34" charset="0"/>
              </a:rPr>
              <a:t>b</a:t>
            </a:r>
            <a:r>
              <a:rPr lang="en-GB" sz="2800" dirty="0" smtClean="0">
                <a:latin typeface="Arial" panose="020B0604020202020204" pitchFamily="34" charset="0"/>
                <a:cs typeface="Arial" panose="020B0604020202020204" pitchFamily="34" charset="0"/>
              </a:rPr>
              <a:t>oard ships disguised as Indians</a:t>
            </a:r>
            <a:endParaRPr lang="en-GB" sz="2800" dirty="0">
              <a:latin typeface="Arial" panose="020B0604020202020204" pitchFamily="34" charset="0"/>
              <a:cs typeface="Arial" panose="020B0604020202020204" pitchFamily="34" charset="0"/>
            </a:endParaRPr>
          </a:p>
        </p:txBody>
      </p:sp>
      <p:sp>
        <p:nvSpPr>
          <p:cNvPr id="7" name="TextBox 6"/>
          <p:cNvSpPr txBox="1"/>
          <p:nvPr/>
        </p:nvSpPr>
        <p:spPr>
          <a:xfrm>
            <a:off x="11286291" y="203705"/>
            <a:ext cx="454573" cy="369332"/>
          </a:xfrm>
          <a:prstGeom prst="rect">
            <a:avLst/>
          </a:prstGeom>
          <a:noFill/>
        </p:spPr>
        <p:txBody>
          <a:bodyPr wrap="square" rtlCol="0">
            <a:spAutoFit/>
          </a:bodyPr>
          <a:lstStyle/>
          <a:p>
            <a:r>
              <a:rPr lang="en-GB" dirty="0" smtClean="0"/>
              <a:t>36</a:t>
            </a:r>
            <a:endParaRPr lang="en-GB" dirty="0"/>
          </a:p>
        </p:txBody>
      </p:sp>
    </p:spTree>
    <p:extLst>
      <p:ext uri="{BB962C8B-B14F-4D97-AF65-F5344CB8AC3E}">
        <p14:creationId xmlns:p14="http://schemas.microsoft.com/office/powerpoint/2010/main" val="273526368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6179" y="262865"/>
            <a:ext cx="10476088" cy="1280890"/>
          </a:xfrm>
        </p:spPr>
        <p:txBody>
          <a:bodyPr/>
          <a:lstStyle/>
          <a:p>
            <a:r>
              <a:rPr lang="en-GB" dirty="0" smtClean="0"/>
              <a:t>Sons of Liberty forcing tea into ‘Placeman”</a:t>
            </a:r>
            <a:endParaRPr lang="en-GB" dirty="0"/>
          </a:p>
        </p:txBody>
      </p:sp>
      <p:pic>
        <p:nvPicPr>
          <p:cNvPr id="1026" name="Picture 2" descr="https://upload.wikimedia.org/wikipedia/commons/7/73/Philip_Dawe_%28attributed%29%2C_The_Bostonians_Paying_the_Excise-man%2C_or_Tarring_and_Feathering_%281774%2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57288"/>
            <a:ext cx="8629651" cy="570071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028698" y="1209131"/>
            <a:ext cx="3163302" cy="2246769"/>
          </a:xfrm>
          <a:prstGeom prst="rect">
            <a:avLst/>
          </a:prstGeom>
          <a:noFill/>
        </p:spPr>
        <p:txBody>
          <a:bodyPr wrap="none" rtlCol="0">
            <a:spAutoFit/>
          </a:bodyPr>
          <a:lstStyle/>
          <a:p>
            <a:r>
              <a:rPr lang="en-GB" sz="2800" dirty="0">
                <a:latin typeface="Arial" panose="020B0604020202020204" pitchFamily="34" charset="0"/>
                <a:cs typeface="Arial" panose="020B0604020202020204" pitchFamily="34" charset="0"/>
              </a:rPr>
              <a:t>Violent reactions</a:t>
            </a:r>
          </a:p>
          <a:p>
            <a:r>
              <a:rPr lang="en-GB" sz="2800" dirty="0" smtClean="0">
                <a:latin typeface="Arial" panose="020B0604020202020204" pitchFamily="34" charset="0"/>
                <a:cs typeface="Arial" panose="020B0604020202020204" pitchFamily="34" charset="0"/>
              </a:rPr>
              <a:t>Across Colonies</a:t>
            </a:r>
          </a:p>
          <a:p>
            <a:r>
              <a:rPr lang="en-GB" sz="2800" dirty="0" smtClean="0">
                <a:latin typeface="Arial" panose="020B0604020202020204" pitchFamily="34" charset="0"/>
                <a:cs typeface="Arial" panose="020B0604020202020204" pitchFamily="34" charset="0"/>
              </a:rPr>
              <a:t>Tax collectors and </a:t>
            </a:r>
          </a:p>
          <a:p>
            <a:r>
              <a:rPr lang="en-GB" sz="2800" dirty="0" smtClean="0">
                <a:latin typeface="Arial" panose="020B0604020202020204" pitchFamily="34" charset="0"/>
                <a:cs typeface="Arial" panose="020B0604020202020204" pitchFamily="34" charset="0"/>
              </a:rPr>
              <a:t>Officials attacked</a:t>
            </a:r>
          </a:p>
          <a:p>
            <a:r>
              <a:rPr lang="en-GB" sz="2800" dirty="0">
                <a:latin typeface="Arial" panose="020B0604020202020204" pitchFamily="34" charset="0"/>
                <a:cs typeface="Arial" panose="020B0604020202020204" pitchFamily="34" charset="0"/>
              </a:rPr>
              <a:t>a</a:t>
            </a:r>
            <a:r>
              <a:rPr lang="en-GB" sz="2800" dirty="0" smtClean="0">
                <a:latin typeface="Arial" panose="020B0604020202020204" pitchFamily="34" charset="0"/>
                <a:cs typeface="Arial" panose="020B0604020202020204" pitchFamily="34" charset="0"/>
              </a:rPr>
              <a:t>cross colonies’</a:t>
            </a:r>
            <a:endParaRPr lang="en-GB" sz="2800" dirty="0">
              <a:latin typeface="Arial" panose="020B0604020202020204" pitchFamily="34" charset="0"/>
              <a:cs typeface="Arial" panose="020B0604020202020204" pitchFamily="34" charset="0"/>
            </a:endParaRPr>
          </a:p>
        </p:txBody>
      </p:sp>
      <p:sp>
        <p:nvSpPr>
          <p:cNvPr id="6" name="TextBox 5"/>
          <p:cNvSpPr txBox="1"/>
          <p:nvPr/>
        </p:nvSpPr>
        <p:spPr>
          <a:xfrm>
            <a:off x="9073107" y="5051379"/>
            <a:ext cx="3424335" cy="1384995"/>
          </a:xfrm>
          <a:prstGeom prst="rect">
            <a:avLst/>
          </a:prstGeom>
          <a:noFill/>
        </p:spPr>
        <p:txBody>
          <a:bodyPr wrap="none" rtlCol="0">
            <a:spAutoFit/>
          </a:bodyPr>
          <a:lstStyle/>
          <a:p>
            <a:r>
              <a:rPr lang="en-GB" sz="2800" dirty="0">
                <a:latin typeface="Arial" panose="020B0604020202020204" pitchFamily="34" charset="0"/>
                <a:cs typeface="Arial" panose="020B0604020202020204" pitchFamily="34" charset="0"/>
              </a:rPr>
              <a:t>King and Parliament</a:t>
            </a:r>
          </a:p>
          <a:p>
            <a:r>
              <a:rPr lang="en-GB" sz="2800" dirty="0">
                <a:latin typeface="Arial" panose="020B0604020202020204" pitchFamily="34" charset="0"/>
                <a:cs typeface="Arial" panose="020B0604020202020204" pitchFamily="34" charset="0"/>
              </a:rPr>
              <a:t>Consider Boston</a:t>
            </a:r>
          </a:p>
          <a:p>
            <a:r>
              <a:rPr lang="en-GB" sz="2800" dirty="0">
                <a:latin typeface="Arial" panose="020B0604020202020204" pitchFamily="34" charset="0"/>
                <a:cs typeface="Arial" panose="020B0604020202020204" pitchFamily="34" charset="0"/>
              </a:rPr>
              <a:t>‘in Rebellion’</a:t>
            </a:r>
          </a:p>
        </p:txBody>
      </p:sp>
      <p:sp>
        <p:nvSpPr>
          <p:cNvPr id="3" name="TextBox 2"/>
          <p:cNvSpPr txBox="1"/>
          <p:nvPr/>
        </p:nvSpPr>
        <p:spPr>
          <a:xfrm>
            <a:off x="9104812" y="3709851"/>
            <a:ext cx="3422732" cy="954107"/>
          </a:xfrm>
          <a:prstGeom prst="rect">
            <a:avLst/>
          </a:prstGeom>
          <a:noFill/>
        </p:spPr>
        <p:txBody>
          <a:bodyPr wrap="none" rtlCol="0">
            <a:spAutoFit/>
          </a:bodyPr>
          <a:lstStyle/>
          <a:p>
            <a:r>
              <a:rPr lang="en-GB" sz="2800" dirty="0">
                <a:latin typeface="Arial" panose="020B0604020202020204" pitchFamily="34" charset="0"/>
                <a:cs typeface="Arial" panose="020B0604020202020204" pitchFamily="34" charset="0"/>
              </a:rPr>
              <a:t>British consider riots</a:t>
            </a:r>
          </a:p>
          <a:p>
            <a:r>
              <a:rPr lang="en-GB" sz="2800" dirty="0">
                <a:latin typeface="Arial" panose="020B0604020202020204" pitchFamily="34" charset="0"/>
                <a:cs typeface="Arial" panose="020B0604020202020204" pitchFamily="34" charset="0"/>
              </a:rPr>
              <a:t>Acts of terrorism</a:t>
            </a:r>
          </a:p>
        </p:txBody>
      </p:sp>
      <p:sp>
        <p:nvSpPr>
          <p:cNvPr id="7" name="TextBox 6"/>
          <p:cNvSpPr txBox="1"/>
          <p:nvPr/>
        </p:nvSpPr>
        <p:spPr>
          <a:xfrm>
            <a:off x="11364350" y="114495"/>
            <a:ext cx="454573" cy="369332"/>
          </a:xfrm>
          <a:prstGeom prst="rect">
            <a:avLst/>
          </a:prstGeom>
          <a:noFill/>
        </p:spPr>
        <p:txBody>
          <a:bodyPr wrap="square" rtlCol="0">
            <a:spAutoFit/>
          </a:bodyPr>
          <a:lstStyle/>
          <a:p>
            <a:r>
              <a:rPr lang="en-GB" dirty="0" smtClean="0"/>
              <a:t>37</a:t>
            </a:r>
            <a:endParaRPr lang="en-GB" dirty="0"/>
          </a:p>
        </p:txBody>
      </p:sp>
    </p:spTree>
    <p:extLst>
      <p:ext uri="{BB962C8B-B14F-4D97-AF65-F5344CB8AC3E}">
        <p14:creationId xmlns:p14="http://schemas.microsoft.com/office/powerpoint/2010/main" val="1883989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4284" y="208548"/>
            <a:ext cx="8911687" cy="1280890"/>
          </a:xfrm>
        </p:spPr>
        <p:txBody>
          <a:bodyPr/>
          <a:lstStyle/>
          <a:p>
            <a:r>
              <a:rPr lang="en-GB" dirty="0" smtClean="0"/>
              <a:t>Lord North’s Response to Parliament </a:t>
            </a:r>
            <a:endParaRPr lang="en-GB" dirty="0"/>
          </a:p>
        </p:txBody>
      </p:sp>
      <p:sp>
        <p:nvSpPr>
          <p:cNvPr id="4" name="Rectangle 3"/>
          <p:cNvSpPr/>
          <p:nvPr/>
        </p:nvSpPr>
        <p:spPr>
          <a:xfrm>
            <a:off x="2812460" y="1122564"/>
            <a:ext cx="6581775" cy="4401205"/>
          </a:xfrm>
          <a:prstGeom prst="rect">
            <a:avLst/>
          </a:prstGeom>
        </p:spPr>
        <p:txBody>
          <a:bodyPr wrap="square">
            <a:spAutoFit/>
          </a:bodyPr>
          <a:lstStyle/>
          <a:p>
            <a:r>
              <a:rPr lang="en-GB" sz="2800" dirty="0" smtClean="0">
                <a:solidFill>
                  <a:srgbClr val="202122"/>
                </a:solidFill>
                <a:latin typeface="Arial" panose="020B0604020202020204" pitchFamily="34" charset="0"/>
              </a:rPr>
              <a:t>“The </a:t>
            </a:r>
            <a:r>
              <a:rPr lang="en-GB" sz="2800" dirty="0">
                <a:solidFill>
                  <a:srgbClr val="202122"/>
                </a:solidFill>
                <a:latin typeface="Arial" panose="020B0604020202020204" pitchFamily="34" charset="0"/>
              </a:rPr>
              <a:t>Americans have tarred and feathered your subjects, plundered your merchants, burnt your ships, denied all obedience to your laws and authority; yet so clement and so long forbearing has our conduct been that it is incumbent on us now to take a different course. Whatever may be the consequences, we must risk something; if we do not, all is over</a:t>
            </a:r>
            <a:r>
              <a:rPr lang="en-GB" sz="2800" dirty="0" smtClean="0">
                <a:solidFill>
                  <a:srgbClr val="202122"/>
                </a:solidFill>
                <a:latin typeface="Arial" panose="020B0604020202020204" pitchFamily="34" charset="0"/>
              </a:rPr>
              <a:t>.”</a:t>
            </a:r>
            <a:endParaRPr lang="en-GB" sz="2800" dirty="0"/>
          </a:p>
        </p:txBody>
      </p:sp>
      <p:sp>
        <p:nvSpPr>
          <p:cNvPr id="5" name="TextBox 4"/>
          <p:cNvSpPr txBox="1"/>
          <p:nvPr/>
        </p:nvSpPr>
        <p:spPr>
          <a:xfrm>
            <a:off x="11364350" y="114495"/>
            <a:ext cx="454573" cy="369332"/>
          </a:xfrm>
          <a:prstGeom prst="rect">
            <a:avLst/>
          </a:prstGeom>
          <a:noFill/>
        </p:spPr>
        <p:txBody>
          <a:bodyPr wrap="square" rtlCol="0">
            <a:spAutoFit/>
          </a:bodyPr>
          <a:lstStyle/>
          <a:p>
            <a:r>
              <a:rPr lang="en-GB" dirty="0" smtClean="0"/>
              <a:t>38</a:t>
            </a:r>
            <a:endParaRPr lang="en-GB" dirty="0"/>
          </a:p>
        </p:txBody>
      </p:sp>
    </p:spTree>
    <p:extLst>
      <p:ext uri="{BB962C8B-B14F-4D97-AF65-F5344CB8AC3E}">
        <p14:creationId xmlns:p14="http://schemas.microsoft.com/office/powerpoint/2010/main" val="41434903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0270" y="0"/>
            <a:ext cx="8911687" cy="747132"/>
          </a:xfrm>
        </p:spPr>
        <p:txBody>
          <a:bodyPr/>
          <a:lstStyle/>
          <a:p>
            <a:pPr algn="ctr"/>
            <a:r>
              <a:rPr lang="en-GB" dirty="0" smtClean="0"/>
              <a:t>North America 1753 </a:t>
            </a:r>
            <a:endParaRPr lang="en-GB" dirty="0"/>
          </a:p>
        </p:txBody>
      </p:sp>
      <p:pic>
        <p:nvPicPr>
          <p:cNvPr id="1026" name="Picture 2" descr="https://opentextbc.ca/preconfederation/wp-content/uploads/sites/22/2014/08/french-and-indian-wa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619" y="970845"/>
            <a:ext cx="7498292" cy="588715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998223" y="5371581"/>
            <a:ext cx="4142481" cy="646331"/>
          </a:xfrm>
          <a:prstGeom prst="rect">
            <a:avLst/>
          </a:prstGeom>
          <a:solidFill>
            <a:schemeClr val="bg1"/>
          </a:solidFill>
        </p:spPr>
        <p:txBody>
          <a:bodyPr wrap="none" rtlCol="0">
            <a:spAutoFit/>
          </a:bodyPr>
          <a:lstStyle/>
          <a:p>
            <a:r>
              <a:rPr lang="en-GB" dirty="0" smtClean="0"/>
              <a:t>Boundaries dotted by forts, each a </a:t>
            </a:r>
          </a:p>
          <a:p>
            <a:r>
              <a:rPr lang="en-GB" dirty="0" smtClean="0"/>
              <a:t>‘tinderbox</a:t>
            </a:r>
          </a:p>
        </p:txBody>
      </p:sp>
      <p:sp>
        <p:nvSpPr>
          <p:cNvPr id="6" name="TextBox 5"/>
          <p:cNvSpPr txBox="1"/>
          <p:nvPr/>
        </p:nvSpPr>
        <p:spPr>
          <a:xfrm>
            <a:off x="7998223" y="939732"/>
            <a:ext cx="4193777" cy="646331"/>
          </a:xfrm>
          <a:prstGeom prst="rect">
            <a:avLst/>
          </a:prstGeom>
          <a:solidFill>
            <a:schemeClr val="bg1"/>
          </a:solidFill>
        </p:spPr>
        <p:txBody>
          <a:bodyPr wrap="none" rtlCol="0">
            <a:spAutoFit/>
          </a:bodyPr>
          <a:lstStyle/>
          <a:p>
            <a:r>
              <a:rPr lang="en-GB" dirty="0" smtClean="0"/>
              <a:t>British America population 1,500,000</a:t>
            </a:r>
          </a:p>
          <a:p>
            <a:r>
              <a:rPr lang="en-GB" dirty="0" smtClean="0"/>
              <a:t>……French less than 75,000</a:t>
            </a:r>
            <a:endParaRPr lang="en-GB" dirty="0"/>
          </a:p>
        </p:txBody>
      </p:sp>
      <p:sp>
        <p:nvSpPr>
          <p:cNvPr id="7" name="TextBox 6"/>
          <p:cNvSpPr txBox="1"/>
          <p:nvPr/>
        </p:nvSpPr>
        <p:spPr>
          <a:xfrm>
            <a:off x="7998223" y="2018096"/>
            <a:ext cx="4057454" cy="1200329"/>
          </a:xfrm>
          <a:prstGeom prst="rect">
            <a:avLst/>
          </a:prstGeom>
          <a:solidFill>
            <a:schemeClr val="bg1"/>
          </a:solidFill>
        </p:spPr>
        <p:txBody>
          <a:bodyPr wrap="square" rtlCol="0">
            <a:spAutoFit/>
          </a:bodyPr>
          <a:lstStyle/>
          <a:p>
            <a:r>
              <a:rPr lang="en-GB" dirty="0" smtClean="0"/>
              <a:t>France compensates by alliances with Indians and sends army of 10,000 to Canada. by the capable Marquis de Montcalm</a:t>
            </a:r>
            <a:endParaRPr lang="en-GB" dirty="0"/>
          </a:p>
        </p:txBody>
      </p:sp>
      <p:sp>
        <p:nvSpPr>
          <p:cNvPr id="8" name="TextBox 7"/>
          <p:cNvSpPr txBox="1"/>
          <p:nvPr/>
        </p:nvSpPr>
        <p:spPr>
          <a:xfrm>
            <a:off x="7998223" y="3692707"/>
            <a:ext cx="4085676" cy="923330"/>
          </a:xfrm>
          <a:prstGeom prst="rect">
            <a:avLst/>
          </a:prstGeom>
          <a:solidFill>
            <a:schemeClr val="bg1"/>
          </a:solidFill>
        </p:spPr>
        <p:txBody>
          <a:bodyPr wrap="square" rtlCol="0">
            <a:spAutoFit/>
          </a:bodyPr>
          <a:lstStyle/>
          <a:p>
            <a:r>
              <a:rPr lang="en-GB" dirty="0" smtClean="0"/>
              <a:t>British army a 40,000 strong mix of regulars &amp; colonials dispersed along frontier and coast </a:t>
            </a:r>
          </a:p>
        </p:txBody>
      </p:sp>
      <p:sp>
        <p:nvSpPr>
          <p:cNvPr id="3" name="TextBox 2"/>
          <p:cNvSpPr txBox="1"/>
          <p:nvPr/>
        </p:nvSpPr>
        <p:spPr>
          <a:xfrm>
            <a:off x="11686478" y="334537"/>
            <a:ext cx="312906" cy="369332"/>
          </a:xfrm>
          <a:prstGeom prst="rect">
            <a:avLst/>
          </a:prstGeom>
          <a:noFill/>
        </p:spPr>
        <p:txBody>
          <a:bodyPr wrap="none" rtlCol="0">
            <a:spAutoFit/>
          </a:bodyPr>
          <a:lstStyle/>
          <a:p>
            <a:r>
              <a:rPr lang="en-GB" dirty="0" smtClean="0"/>
              <a:t>3</a:t>
            </a:r>
            <a:endParaRPr lang="en-GB" dirty="0"/>
          </a:p>
        </p:txBody>
      </p:sp>
    </p:spTree>
    <p:extLst>
      <p:ext uri="{BB962C8B-B14F-4D97-AF65-F5344CB8AC3E}">
        <p14:creationId xmlns:p14="http://schemas.microsoft.com/office/powerpoint/2010/main" val="1422152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4362" y="2710085"/>
            <a:ext cx="8911687" cy="1280890"/>
          </a:xfrm>
        </p:spPr>
        <p:txBody>
          <a:bodyPr/>
          <a:lstStyle/>
          <a:p>
            <a:r>
              <a:rPr lang="en-GB" dirty="0" smtClean="0"/>
              <a:t>Beyond the ‘tipping point’</a:t>
            </a:r>
            <a:endParaRPr lang="en-GB" dirty="0"/>
          </a:p>
        </p:txBody>
      </p:sp>
      <p:sp>
        <p:nvSpPr>
          <p:cNvPr id="3" name="TextBox 2"/>
          <p:cNvSpPr txBox="1"/>
          <p:nvPr/>
        </p:nvSpPr>
        <p:spPr>
          <a:xfrm>
            <a:off x="11364350" y="114495"/>
            <a:ext cx="454573" cy="369332"/>
          </a:xfrm>
          <a:prstGeom prst="rect">
            <a:avLst/>
          </a:prstGeom>
          <a:noFill/>
        </p:spPr>
        <p:txBody>
          <a:bodyPr wrap="square" rtlCol="0">
            <a:spAutoFit/>
          </a:bodyPr>
          <a:lstStyle/>
          <a:p>
            <a:r>
              <a:rPr lang="en-GB" dirty="0" smtClean="0"/>
              <a:t>39</a:t>
            </a:r>
            <a:endParaRPr lang="en-GB" dirty="0"/>
          </a:p>
        </p:txBody>
      </p:sp>
    </p:spTree>
    <p:extLst>
      <p:ext uri="{BB962C8B-B14F-4D97-AF65-F5344CB8AC3E}">
        <p14:creationId xmlns:p14="http://schemas.microsoft.com/office/powerpoint/2010/main" val="78171258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0239" y="130625"/>
            <a:ext cx="10919875" cy="1280890"/>
          </a:xfrm>
        </p:spPr>
        <p:txBody>
          <a:bodyPr/>
          <a:lstStyle/>
          <a:p>
            <a:pPr algn="ctr"/>
            <a:r>
              <a:rPr lang="en-GB" dirty="0" smtClean="0"/>
              <a:t>The ‘Coercive’ (Intolerable Acts)1774</a:t>
            </a:r>
            <a:endParaRPr lang="en-GB" dirty="0"/>
          </a:p>
        </p:txBody>
      </p:sp>
      <p:sp>
        <p:nvSpPr>
          <p:cNvPr id="4" name="Content Placeholder 2"/>
          <p:cNvSpPr>
            <a:spLocks noGrp="1"/>
          </p:cNvSpPr>
          <p:nvPr>
            <p:ph idx="1"/>
          </p:nvPr>
        </p:nvSpPr>
        <p:spPr>
          <a:xfrm>
            <a:off x="533022" y="899817"/>
            <a:ext cx="5730699" cy="5677387"/>
          </a:xfrm>
          <a:ln w="57150">
            <a:solidFill>
              <a:schemeClr val="accent1"/>
            </a:solidFill>
          </a:ln>
        </p:spPr>
        <p:txBody>
          <a:bodyPr>
            <a:normAutofit/>
          </a:bodyPr>
          <a:lstStyle/>
          <a:p>
            <a:pPr marL="0" indent="0" algn="ctr">
              <a:buNone/>
            </a:pPr>
            <a:r>
              <a:rPr lang="en-GB" sz="4000" b="1" dirty="0"/>
              <a:t>British Actions</a:t>
            </a:r>
          </a:p>
          <a:p>
            <a:pPr marL="0" indent="0">
              <a:buNone/>
            </a:pPr>
            <a:r>
              <a:rPr lang="en-GB" sz="2400" dirty="0" smtClean="0"/>
              <a:t>Close port of Boston, send in army to occupy the city and restore order Massachusetts charter removed, </a:t>
            </a:r>
          </a:p>
          <a:p>
            <a:pPr marL="0" indent="0">
              <a:buNone/>
            </a:pPr>
            <a:endParaRPr lang="en-GB" sz="2400" dirty="0"/>
          </a:p>
          <a:p>
            <a:pPr marL="0" indent="0">
              <a:buNone/>
            </a:pPr>
            <a:r>
              <a:rPr lang="en-GB" sz="2400" dirty="0" smtClean="0"/>
              <a:t>Capture ringleaders and put them on trial outside the colonies (to avoid</a:t>
            </a:r>
          </a:p>
          <a:p>
            <a:pPr marL="0" indent="0">
              <a:buNone/>
            </a:pPr>
            <a:r>
              <a:rPr lang="en-GB" sz="2400" dirty="0" smtClean="0"/>
              <a:t>Biased juries)</a:t>
            </a:r>
          </a:p>
          <a:p>
            <a:pPr marL="0" indent="0">
              <a:buNone/>
            </a:pPr>
            <a:endParaRPr lang="en-GB" sz="2400" dirty="0"/>
          </a:p>
          <a:p>
            <a:pPr marL="0" indent="0">
              <a:buNone/>
            </a:pPr>
            <a:r>
              <a:rPr lang="en-GB" sz="2400" dirty="0" smtClean="0"/>
              <a:t>Secure Canadian </a:t>
            </a:r>
            <a:r>
              <a:rPr lang="en-GB" sz="2400" dirty="0"/>
              <a:t>C</a:t>
            </a:r>
            <a:r>
              <a:rPr lang="en-GB" sz="2400" dirty="0" smtClean="0"/>
              <a:t>atholics loyalty by giving Catholics the vote and expanding boundaries of ‘Quebec’</a:t>
            </a:r>
          </a:p>
        </p:txBody>
      </p:sp>
      <p:sp>
        <p:nvSpPr>
          <p:cNvPr id="5" name="Content Placeholder 2"/>
          <p:cNvSpPr txBox="1">
            <a:spLocks/>
          </p:cNvSpPr>
          <p:nvPr/>
        </p:nvSpPr>
        <p:spPr>
          <a:xfrm>
            <a:off x="6589485" y="920834"/>
            <a:ext cx="5602515" cy="5737038"/>
          </a:xfrm>
          <a:prstGeom prst="rect">
            <a:avLst/>
          </a:prstGeom>
          <a:ln w="57150">
            <a:solidFill>
              <a:schemeClr val="accent1"/>
            </a:solidFill>
          </a:ln>
        </p:spPr>
        <p:txBody>
          <a:bodyPr vert="horz" lIns="91440" tIns="45720" rIns="91440" bIns="45720" rtlCol="0">
            <a:normAutofit fontScale="25000" lnSpcReduction="2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baseline="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r>
              <a:rPr lang="en-GB" sz="2800" b="1" dirty="0"/>
              <a:t>‘</a:t>
            </a:r>
            <a:r>
              <a:rPr lang="en-GB" sz="16000" b="1" dirty="0"/>
              <a:t>Patriot’ Reaction</a:t>
            </a:r>
          </a:p>
          <a:p>
            <a:pPr marL="0" indent="0">
              <a:buNone/>
            </a:pPr>
            <a:r>
              <a:rPr lang="en-GB" sz="9600" dirty="0"/>
              <a:t>British depicted as </a:t>
            </a:r>
            <a:r>
              <a:rPr lang="en-GB" sz="9600" dirty="0" smtClean="0"/>
              <a:t>tyrants</a:t>
            </a:r>
            <a:r>
              <a:rPr lang="en-GB" sz="9600" dirty="0"/>
              <a:t> </a:t>
            </a:r>
            <a:r>
              <a:rPr lang="en-GB" sz="9600" dirty="0" smtClean="0"/>
              <a:t>&amp; Catholic</a:t>
            </a:r>
          </a:p>
          <a:p>
            <a:pPr marL="0" indent="0">
              <a:buNone/>
            </a:pPr>
            <a:endParaRPr lang="en-GB" sz="9600" dirty="0"/>
          </a:p>
          <a:p>
            <a:pPr marL="0" indent="0">
              <a:buNone/>
            </a:pPr>
            <a:r>
              <a:rPr lang="en-GB" sz="9600" dirty="0" smtClean="0"/>
              <a:t>Massachusetts </a:t>
            </a:r>
            <a:r>
              <a:rPr lang="en-GB" sz="9600" dirty="0"/>
              <a:t>requests help from </a:t>
            </a:r>
            <a:r>
              <a:rPr lang="en-GB" sz="9600" dirty="0" smtClean="0"/>
              <a:t>colonies…leaders establish First </a:t>
            </a:r>
            <a:r>
              <a:rPr lang="en-GB" sz="9600" dirty="0"/>
              <a:t>Continental Congress </a:t>
            </a:r>
            <a:r>
              <a:rPr lang="en-GB" sz="9600" dirty="0" smtClean="0"/>
              <a:t>all colonies</a:t>
            </a:r>
          </a:p>
          <a:p>
            <a:pPr marL="0" indent="0">
              <a:buNone/>
            </a:pPr>
            <a:endParaRPr lang="en-GB" sz="6000" dirty="0" smtClean="0"/>
          </a:p>
          <a:p>
            <a:pPr marL="0" indent="0">
              <a:buNone/>
            </a:pPr>
            <a:r>
              <a:rPr lang="en-GB" sz="9600" dirty="0" smtClean="0"/>
              <a:t>Meets </a:t>
            </a:r>
            <a:r>
              <a:rPr lang="en-GB" sz="9600" dirty="0"/>
              <a:t>September </a:t>
            </a:r>
            <a:r>
              <a:rPr lang="en-GB" sz="9600" dirty="0" smtClean="0"/>
              <a:t>1774 to organize </a:t>
            </a:r>
            <a:r>
              <a:rPr lang="en-GB" sz="9600" dirty="0"/>
              <a:t>boycott of British </a:t>
            </a:r>
            <a:r>
              <a:rPr lang="en-GB" sz="9600" dirty="0" smtClean="0"/>
              <a:t>goods, </a:t>
            </a:r>
            <a:r>
              <a:rPr lang="en-GB" sz="9600" dirty="0"/>
              <a:t>sets up “Committees of Correspondence”  </a:t>
            </a:r>
            <a:r>
              <a:rPr lang="en-GB" sz="9600" dirty="0" smtClean="0"/>
              <a:t>to enforce</a:t>
            </a:r>
            <a:endParaRPr lang="en-GB" sz="9600" dirty="0"/>
          </a:p>
          <a:p>
            <a:pPr marL="0" indent="0">
              <a:buNone/>
            </a:pPr>
            <a:r>
              <a:rPr lang="en-GB" sz="2600" dirty="0" smtClean="0">
                <a:latin typeface="Arial" panose="020B0604020202020204" pitchFamily="34" charset="0"/>
                <a:cs typeface="Arial" panose="020B0604020202020204" pitchFamily="34" charset="0"/>
              </a:rPr>
              <a:t>‘</a:t>
            </a:r>
            <a:r>
              <a:rPr lang="en-GB" sz="9600" dirty="0" smtClean="0"/>
              <a:t>Sons </a:t>
            </a:r>
            <a:r>
              <a:rPr lang="en-GB" sz="9600" dirty="0"/>
              <a:t>of Liberty’ replace most British </a:t>
            </a:r>
            <a:r>
              <a:rPr lang="en-GB" sz="9600" dirty="0" smtClean="0"/>
              <a:t>Governors, Seize </a:t>
            </a:r>
            <a:r>
              <a:rPr lang="en-GB" sz="9600" dirty="0"/>
              <a:t>cannons, muskets and ammunition from Boston armoury and stockpile at Concord, assemble militia</a:t>
            </a:r>
          </a:p>
          <a:p>
            <a:pPr marL="0" indent="0">
              <a:buNone/>
            </a:pPr>
            <a:endParaRPr lang="en-GB" sz="9600" dirty="0"/>
          </a:p>
        </p:txBody>
      </p:sp>
      <p:sp>
        <p:nvSpPr>
          <p:cNvPr id="6" name="TextBox 5"/>
          <p:cNvSpPr txBox="1"/>
          <p:nvPr/>
        </p:nvSpPr>
        <p:spPr>
          <a:xfrm>
            <a:off x="11364350" y="114495"/>
            <a:ext cx="454573" cy="369332"/>
          </a:xfrm>
          <a:prstGeom prst="rect">
            <a:avLst/>
          </a:prstGeom>
          <a:noFill/>
        </p:spPr>
        <p:txBody>
          <a:bodyPr wrap="square" rtlCol="0">
            <a:spAutoFit/>
          </a:bodyPr>
          <a:lstStyle/>
          <a:p>
            <a:r>
              <a:rPr lang="en-GB" dirty="0" smtClean="0"/>
              <a:t>40</a:t>
            </a:r>
            <a:endParaRPr lang="en-GB" dirty="0"/>
          </a:p>
        </p:txBody>
      </p:sp>
    </p:spTree>
    <p:extLst>
      <p:ext uri="{BB962C8B-B14F-4D97-AF65-F5344CB8AC3E}">
        <p14:creationId xmlns:p14="http://schemas.microsoft.com/office/powerpoint/2010/main" val="3532219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6808" y="311876"/>
            <a:ext cx="8911687" cy="1280890"/>
          </a:xfrm>
        </p:spPr>
        <p:txBody>
          <a:bodyPr/>
          <a:lstStyle/>
          <a:p>
            <a:r>
              <a:rPr lang="en-GB" dirty="0" smtClean="0"/>
              <a:t>British army arrives in Boston</a:t>
            </a:r>
            <a:endParaRPr lang="en-GB" dirty="0"/>
          </a:p>
        </p:txBody>
      </p:sp>
      <p:pic>
        <p:nvPicPr>
          <p:cNvPr id="3074" name="Picture 2" descr="A wide view of a port town with several wharves. In the foreground, there are eight large sailing ships and an assortment of smaller vessels. Soldiers are disembarking from small boats onto a long wharf. The skyline of the town, with nine tall spires and many smaller buildings, is in the distance. A key at the bottom of the drawing indicates some prominent landmarks and the names of the warships."/>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00025" y="914400"/>
            <a:ext cx="11858625" cy="59435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1364350" y="114495"/>
            <a:ext cx="454573" cy="369332"/>
          </a:xfrm>
          <a:prstGeom prst="rect">
            <a:avLst/>
          </a:prstGeom>
          <a:noFill/>
        </p:spPr>
        <p:txBody>
          <a:bodyPr wrap="square" rtlCol="0">
            <a:spAutoFit/>
          </a:bodyPr>
          <a:lstStyle/>
          <a:p>
            <a:r>
              <a:rPr lang="en-GB" dirty="0" smtClean="0"/>
              <a:t>41</a:t>
            </a:r>
            <a:endParaRPr lang="en-GB" dirty="0"/>
          </a:p>
        </p:txBody>
      </p:sp>
    </p:spTree>
    <p:extLst>
      <p:ext uri="{BB962C8B-B14F-4D97-AF65-F5344CB8AC3E}">
        <p14:creationId xmlns:p14="http://schemas.microsoft.com/office/powerpoint/2010/main" val="182186394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2835" y="0"/>
            <a:ext cx="11853333" cy="1280890"/>
          </a:xfrm>
        </p:spPr>
        <p:txBody>
          <a:bodyPr/>
          <a:lstStyle/>
          <a:p>
            <a:pPr algn="ctr"/>
            <a:r>
              <a:rPr lang="en-GB" dirty="0" smtClean="0"/>
              <a:t>General Gate (1718-1787)</a:t>
            </a:r>
            <a:endParaRPr lang="en-GB" dirty="0"/>
          </a:p>
        </p:txBody>
      </p:sp>
      <p:pic>
        <p:nvPicPr>
          <p:cNvPr id="5122" name="Picture 2" descr="Thomas Gage John Singleton Copley.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497" y="985838"/>
            <a:ext cx="6939233" cy="587216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127422" y="1047478"/>
            <a:ext cx="5218736" cy="830997"/>
          </a:xfrm>
          <a:prstGeom prst="rect">
            <a:avLst/>
          </a:prstGeom>
          <a:noFill/>
        </p:spPr>
        <p:txBody>
          <a:bodyPr wrap="none" rtlCol="0">
            <a:spAutoFit/>
          </a:bodyPr>
          <a:lstStyle/>
          <a:p>
            <a:r>
              <a:rPr lang="en-GB" sz="2400" dirty="0" smtClean="0">
                <a:latin typeface="Arial" panose="020B0604020202020204" pitchFamily="34" charset="0"/>
                <a:cs typeface="Arial" panose="020B0604020202020204" pitchFamily="34" charset="0"/>
              </a:rPr>
              <a:t>Aristocratic family, career soldier</a:t>
            </a:r>
          </a:p>
          <a:p>
            <a:r>
              <a:rPr lang="en-GB" sz="2400" dirty="0" smtClean="0">
                <a:latin typeface="Arial" panose="020B0604020202020204" pitchFamily="34" charset="0"/>
                <a:cs typeface="Arial" panose="020B0604020202020204" pitchFamily="34" charset="0"/>
              </a:rPr>
              <a:t>Veteran of European wars, Culloden </a:t>
            </a:r>
            <a:endParaRPr lang="en-GB" sz="2400" dirty="0">
              <a:latin typeface="Arial" panose="020B0604020202020204" pitchFamily="34" charset="0"/>
              <a:cs typeface="Arial" panose="020B0604020202020204" pitchFamily="34" charset="0"/>
            </a:endParaRPr>
          </a:p>
        </p:txBody>
      </p:sp>
      <p:sp>
        <p:nvSpPr>
          <p:cNvPr id="5" name="TextBox 4"/>
          <p:cNvSpPr txBox="1"/>
          <p:nvPr/>
        </p:nvSpPr>
        <p:spPr>
          <a:xfrm>
            <a:off x="7202261" y="2660060"/>
            <a:ext cx="4789132" cy="830997"/>
          </a:xfrm>
          <a:prstGeom prst="rect">
            <a:avLst/>
          </a:prstGeom>
          <a:noFill/>
        </p:spPr>
        <p:txBody>
          <a:bodyPr wrap="none" rtlCol="0">
            <a:spAutoFit/>
          </a:bodyPr>
          <a:lstStyle/>
          <a:p>
            <a:r>
              <a:rPr lang="en-GB" sz="2400" dirty="0" smtClean="0">
                <a:latin typeface="Arial" panose="020B0604020202020204" pitchFamily="34" charset="0"/>
                <a:cs typeface="Arial" panose="020B0604020202020204" pitchFamily="34" charset="0"/>
              </a:rPr>
              <a:t>Replaces </a:t>
            </a:r>
            <a:r>
              <a:rPr lang="en-GB" sz="2400" dirty="0">
                <a:latin typeface="Arial" panose="020B0604020202020204" pitchFamily="34" charset="0"/>
                <a:cs typeface="Arial" panose="020B0604020202020204" pitchFamily="34" charset="0"/>
              </a:rPr>
              <a:t>Amherst and </a:t>
            </a:r>
            <a:r>
              <a:rPr lang="en-GB" sz="2400" dirty="0" smtClean="0">
                <a:latin typeface="Arial" panose="020B0604020202020204" pitchFamily="34" charset="0"/>
                <a:cs typeface="Arial" panose="020B0604020202020204" pitchFamily="34" charset="0"/>
              </a:rPr>
              <a:t>led </a:t>
            </a:r>
            <a:r>
              <a:rPr lang="en-GB" sz="2400" dirty="0">
                <a:latin typeface="Arial" panose="020B0604020202020204" pitchFamily="34" charset="0"/>
                <a:cs typeface="Arial" panose="020B0604020202020204" pitchFamily="34" charset="0"/>
              </a:rPr>
              <a:t>army </a:t>
            </a:r>
          </a:p>
          <a:p>
            <a:r>
              <a:rPr lang="en-GB" sz="2400" dirty="0" smtClean="0">
                <a:latin typeface="Arial" panose="020B0604020202020204" pitchFamily="34" charset="0"/>
                <a:cs typeface="Arial" panose="020B0604020202020204" pitchFamily="34" charset="0"/>
              </a:rPr>
              <a:t>against Pontiac</a:t>
            </a:r>
            <a:endParaRPr lang="en-GB" sz="2400" dirty="0">
              <a:latin typeface="Arial" panose="020B0604020202020204" pitchFamily="34" charset="0"/>
              <a:cs typeface="Arial" panose="020B0604020202020204" pitchFamily="34" charset="0"/>
            </a:endParaRPr>
          </a:p>
        </p:txBody>
      </p:sp>
      <p:sp>
        <p:nvSpPr>
          <p:cNvPr id="6" name="TextBox 5"/>
          <p:cNvSpPr txBox="1"/>
          <p:nvPr/>
        </p:nvSpPr>
        <p:spPr>
          <a:xfrm>
            <a:off x="7186884" y="4028531"/>
            <a:ext cx="5025735" cy="830997"/>
          </a:xfrm>
          <a:prstGeom prst="rect">
            <a:avLst/>
          </a:prstGeom>
          <a:noFill/>
        </p:spPr>
        <p:txBody>
          <a:bodyPr wrap="none" rtlCol="0">
            <a:spAutoFit/>
          </a:bodyPr>
          <a:lstStyle/>
          <a:p>
            <a:r>
              <a:rPr lang="en-GB" sz="2400" dirty="0" smtClean="0">
                <a:latin typeface="Arial" panose="020B0604020202020204" pitchFamily="34" charset="0"/>
                <a:cs typeface="Arial" panose="020B0604020202020204" pitchFamily="34" charset="0"/>
              </a:rPr>
              <a:t>Former Governor </a:t>
            </a:r>
            <a:r>
              <a:rPr lang="en-GB" sz="2400" dirty="0">
                <a:latin typeface="Arial" panose="020B0604020202020204" pitchFamily="34" charset="0"/>
                <a:cs typeface="Arial" panose="020B0604020202020204" pitchFamily="34" charset="0"/>
              </a:rPr>
              <a:t>of Massachusetts</a:t>
            </a:r>
          </a:p>
          <a:p>
            <a:r>
              <a:rPr lang="en-GB" sz="2400" dirty="0" smtClean="0">
                <a:latin typeface="Arial" panose="020B0604020202020204" pitchFamily="34" charset="0"/>
                <a:cs typeface="Arial" panose="020B0604020202020204" pitchFamily="34" charset="0"/>
              </a:rPr>
              <a:t>and sympathetic </a:t>
            </a:r>
            <a:r>
              <a:rPr lang="en-GB" sz="2400" dirty="0">
                <a:latin typeface="Arial" panose="020B0604020202020204" pitchFamily="34" charset="0"/>
                <a:cs typeface="Arial" panose="020B0604020202020204" pitchFamily="34" charset="0"/>
              </a:rPr>
              <a:t>to </a:t>
            </a:r>
            <a:r>
              <a:rPr lang="en-GB" sz="2400" dirty="0" smtClean="0">
                <a:latin typeface="Arial" panose="020B0604020202020204" pitchFamily="34" charset="0"/>
                <a:cs typeface="Arial" panose="020B0604020202020204" pitchFamily="34" charset="0"/>
              </a:rPr>
              <a:t>colonists</a:t>
            </a:r>
            <a:endParaRPr lang="en-GB" sz="2400" dirty="0">
              <a:latin typeface="Arial" panose="020B0604020202020204" pitchFamily="34" charset="0"/>
              <a:cs typeface="Arial" panose="020B0604020202020204" pitchFamily="34" charset="0"/>
            </a:endParaRPr>
          </a:p>
        </p:txBody>
      </p:sp>
      <p:sp>
        <p:nvSpPr>
          <p:cNvPr id="4" name="TextBox 3"/>
          <p:cNvSpPr txBox="1"/>
          <p:nvPr/>
        </p:nvSpPr>
        <p:spPr>
          <a:xfrm>
            <a:off x="7184572" y="5499462"/>
            <a:ext cx="4728754" cy="830997"/>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Married to an American…with Patriot relatives…outside Boston</a:t>
            </a:r>
          </a:p>
        </p:txBody>
      </p:sp>
      <p:sp>
        <p:nvSpPr>
          <p:cNvPr id="8" name="TextBox 7"/>
          <p:cNvSpPr txBox="1"/>
          <p:nvPr/>
        </p:nvSpPr>
        <p:spPr>
          <a:xfrm>
            <a:off x="11364350" y="114495"/>
            <a:ext cx="454573" cy="369332"/>
          </a:xfrm>
          <a:prstGeom prst="rect">
            <a:avLst/>
          </a:prstGeom>
          <a:noFill/>
        </p:spPr>
        <p:txBody>
          <a:bodyPr wrap="square" rtlCol="0">
            <a:spAutoFit/>
          </a:bodyPr>
          <a:lstStyle/>
          <a:p>
            <a:r>
              <a:rPr lang="en-GB" dirty="0" smtClean="0"/>
              <a:t>42</a:t>
            </a:r>
            <a:endParaRPr lang="en-GB" dirty="0"/>
          </a:p>
        </p:txBody>
      </p:sp>
    </p:spTree>
    <p:extLst>
      <p:ext uri="{BB962C8B-B14F-4D97-AF65-F5344CB8AC3E}">
        <p14:creationId xmlns:p14="http://schemas.microsoft.com/office/powerpoint/2010/main" val="748835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2044" y="463158"/>
            <a:ext cx="11334044" cy="1280890"/>
          </a:xfrm>
        </p:spPr>
        <p:txBody>
          <a:bodyPr/>
          <a:lstStyle/>
          <a:p>
            <a:r>
              <a:rPr lang="en-GB" dirty="0" smtClean="0"/>
              <a:t>Gage’s plan to seize cannons, gunpowder and muskets in Concord…by ‘surprise’…</a:t>
            </a:r>
            <a:endParaRPr lang="en-GB" dirty="0"/>
          </a:p>
        </p:txBody>
      </p:sp>
      <p:pic>
        <p:nvPicPr>
          <p:cNvPr id="5122" name="Picture 2" descr="Historical map of central Massachusetts, showing routes in different colo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29882"/>
            <a:ext cx="12192000" cy="472811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1364350" y="114495"/>
            <a:ext cx="454573" cy="369332"/>
          </a:xfrm>
          <a:prstGeom prst="rect">
            <a:avLst/>
          </a:prstGeom>
          <a:noFill/>
        </p:spPr>
        <p:txBody>
          <a:bodyPr wrap="square" rtlCol="0">
            <a:spAutoFit/>
          </a:bodyPr>
          <a:lstStyle/>
          <a:p>
            <a:r>
              <a:rPr lang="en-GB" dirty="0" smtClean="0"/>
              <a:t>42</a:t>
            </a:r>
            <a:endParaRPr lang="en-GB" dirty="0"/>
          </a:p>
        </p:txBody>
      </p:sp>
    </p:spTree>
    <p:extLst>
      <p:ext uri="{BB962C8B-B14F-4D97-AF65-F5344CB8AC3E}">
        <p14:creationId xmlns:p14="http://schemas.microsoft.com/office/powerpoint/2010/main" val="313640211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15503" y="387044"/>
            <a:ext cx="8911687" cy="1280890"/>
          </a:xfrm>
        </p:spPr>
        <p:txBody>
          <a:bodyPr/>
          <a:lstStyle/>
          <a:p>
            <a:r>
              <a:rPr lang="en-GB" dirty="0" smtClean="0"/>
              <a:t>Margaret Kemple Gage (1734-1820)</a:t>
            </a:r>
            <a:endParaRPr lang="en-GB" dirty="0"/>
          </a:p>
        </p:txBody>
      </p:sp>
      <p:pic>
        <p:nvPicPr>
          <p:cNvPr id="2050" name="Picture 2"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6" y="1151468"/>
            <a:ext cx="7620000" cy="583635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916253" y="1175979"/>
            <a:ext cx="3659976" cy="830997"/>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Born in America, wife of </a:t>
            </a:r>
          </a:p>
          <a:p>
            <a:r>
              <a:rPr lang="en-GB" sz="2400" dirty="0">
                <a:latin typeface="Arial" panose="020B0604020202020204" pitchFamily="34" charset="0"/>
                <a:cs typeface="Arial" panose="020B0604020202020204" pitchFamily="34" charset="0"/>
              </a:rPr>
              <a:t>British Commander Gage</a:t>
            </a:r>
          </a:p>
        </p:txBody>
      </p:sp>
      <p:sp>
        <p:nvSpPr>
          <p:cNvPr id="6" name="TextBox 5"/>
          <p:cNvSpPr txBox="1"/>
          <p:nvPr/>
        </p:nvSpPr>
        <p:spPr>
          <a:xfrm>
            <a:off x="7914867" y="2345992"/>
            <a:ext cx="4000647" cy="830997"/>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Argues for peace, </a:t>
            </a:r>
            <a:r>
              <a:rPr lang="en-GB" sz="2400" dirty="0" smtClean="0">
                <a:latin typeface="Arial" panose="020B0604020202020204" pitchFamily="34" charset="0"/>
                <a:cs typeface="Arial" panose="020B0604020202020204" pitchFamily="34" charset="0"/>
              </a:rPr>
              <a:t>overhear</a:t>
            </a:r>
            <a:endParaRPr lang="en-GB" dirty="0" smtClean="0"/>
          </a:p>
          <a:p>
            <a:r>
              <a:rPr lang="en-GB" sz="2400" dirty="0" smtClean="0">
                <a:latin typeface="Arial" panose="020B0604020202020204" pitchFamily="34" charset="0"/>
                <a:cs typeface="Arial" panose="020B0604020202020204" pitchFamily="34" charset="0"/>
              </a:rPr>
              <a:t>Husband’s planned surprise</a:t>
            </a:r>
            <a:endParaRPr lang="en-GB" sz="2400" dirty="0">
              <a:latin typeface="Arial" panose="020B0604020202020204" pitchFamily="34" charset="0"/>
              <a:cs typeface="Arial" panose="020B0604020202020204" pitchFamily="34" charset="0"/>
            </a:endParaRPr>
          </a:p>
        </p:txBody>
      </p:sp>
      <p:sp>
        <p:nvSpPr>
          <p:cNvPr id="7" name="TextBox 6"/>
          <p:cNvSpPr txBox="1"/>
          <p:nvPr/>
        </p:nvSpPr>
        <p:spPr>
          <a:xfrm>
            <a:off x="7976838" y="3478752"/>
            <a:ext cx="4362092" cy="1200329"/>
          </a:xfrm>
          <a:prstGeom prst="rect">
            <a:avLst/>
          </a:prstGeom>
          <a:noFill/>
        </p:spPr>
        <p:txBody>
          <a:bodyPr wrap="none" rtlCol="0">
            <a:spAutoFit/>
          </a:bodyPr>
          <a:lstStyle/>
          <a:p>
            <a:r>
              <a:rPr lang="en-GB" dirty="0" smtClean="0"/>
              <a:t>‘</a:t>
            </a:r>
            <a:r>
              <a:rPr lang="en-GB" sz="2400" dirty="0">
                <a:latin typeface="Arial" panose="020B0604020202020204" pitchFamily="34" charset="0"/>
                <a:cs typeface="Arial" panose="020B0604020202020204" pitchFamily="34" charset="0"/>
              </a:rPr>
              <a:t>Probably’ gave plan to</a:t>
            </a:r>
          </a:p>
          <a:p>
            <a:r>
              <a:rPr lang="en-GB" sz="2400" dirty="0">
                <a:latin typeface="Arial" panose="020B0604020202020204" pitchFamily="34" charset="0"/>
                <a:cs typeface="Arial" panose="020B0604020202020204" pitchFamily="34" charset="0"/>
              </a:rPr>
              <a:t>Family members…who alerted</a:t>
            </a:r>
          </a:p>
          <a:p>
            <a:r>
              <a:rPr lang="en-GB" sz="2400" dirty="0">
                <a:latin typeface="Arial" panose="020B0604020202020204" pitchFamily="34" charset="0"/>
                <a:cs typeface="Arial" panose="020B0604020202020204" pitchFamily="34" charset="0"/>
              </a:rPr>
              <a:t>colonists</a:t>
            </a:r>
          </a:p>
        </p:txBody>
      </p:sp>
      <p:sp>
        <p:nvSpPr>
          <p:cNvPr id="8" name="TextBox 7"/>
          <p:cNvSpPr txBox="1"/>
          <p:nvPr/>
        </p:nvSpPr>
        <p:spPr>
          <a:xfrm>
            <a:off x="8021025" y="4957757"/>
            <a:ext cx="4414991" cy="1569660"/>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Returns to England, reunites</a:t>
            </a:r>
          </a:p>
          <a:p>
            <a:r>
              <a:rPr lang="en-GB" sz="2400" dirty="0">
                <a:latin typeface="Arial" panose="020B0604020202020204" pitchFamily="34" charset="0"/>
                <a:cs typeface="Arial" panose="020B0604020202020204" pitchFamily="34" charset="0"/>
              </a:rPr>
              <a:t>With husband in London when </a:t>
            </a:r>
          </a:p>
          <a:p>
            <a:r>
              <a:rPr lang="en-GB" sz="2400" dirty="0" smtClean="0">
                <a:latin typeface="Arial" panose="020B0604020202020204" pitchFamily="34" charset="0"/>
                <a:cs typeface="Arial" panose="020B0604020202020204" pitchFamily="34" charset="0"/>
              </a:rPr>
              <a:t>Gage </a:t>
            </a:r>
            <a:r>
              <a:rPr lang="en-GB" sz="2400" dirty="0">
                <a:latin typeface="Arial" panose="020B0604020202020204" pitchFamily="34" charset="0"/>
                <a:cs typeface="Arial" panose="020B0604020202020204" pitchFamily="34" charset="0"/>
              </a:rPr>
              <a:t>is </a:t>
            </a:r>
            <a:r>
              <a:rPr lang="en-GB" sz="2400" dirty="0" smtClean="0">
                <a:latin typeface="Arial" panose="020B0604020202020204" pitchFamily="34" charset="0"/>
                <a:cs typeface="Arial" panose="020B0604020202020204" pitchFamily="34" charset="0"/>
              </a:rPr>
              <a:t>fired…long happy </a:t>
            </a:r>
          </a:p>
          <a:p>
            <a:r>
              <a:rPr lang="en-GB" sz="2400" dirty="0" smtClean="0">
                <a:latin typeface="Arial" panose="020B0604020202020204" pitchFamily="34" charset="0"/>
                <a:cs typeface="Arial" panose="020B0604020202020204" pitchFamily="34" charset="0"/>
              </a:rPr>
              <a:t>marriage</a:t>
            </a:r>
          </a:p>
        </p:txBody>
      </p:sp>
      <p:sp>
        <p:nvSpPr>
          <p:cNvPr id="9" name="TextBox 8"/>
          <p:cNvSpPr txBox="1"/>
          <p:nvPr/>
        </p:nvSpPr>
        <p:spPr>
          <a:xfrm>
            <a:off x="11364350" y="114495"/>
            <a:ext cx="454573" cy="369332"/>
          </a:xfrm>
          <a:prstGeom prst="rect">
            <a:avLst/>
          </a:prstGeom>
          <a:noFill/>
        </p:spPr>
        <p:txBody>
          <a:bodyPr wrap="square" rtlCol="0">
            <a:spAutoFit/>
          </a:bodyPr>
          <a:lstStyle/>
          <a:p>
            <a:r>
              <a:rPr lang="en-GB" dirty="0" smtClean="0"/>
              <a:t>43</a:t>
            </a:r>
            <a:endParaRPr lang="en-GB" dirty="0"/>
          </a:p>
        </p:txBody>
      </p:sp>
    </p:spTree>
    <p:extLst>
      <p:ext uri="{BB962C8B-B14F-4D97-AF65-F5344CB8AC3E}">
        <p14:creationId xmlns:p14="http://schemas.microsoft.com/office/powerpoint/2010/main" val="2012248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0351" y="567995"/>
            <a:ext cx="11318488" cy="1280890"/>
          </a:xfrm>
        </p:spPr>
        <p:txBody>
          <a:bodyPr/>
          <a:lstStyle/>
          <a:p>
            <a:r>
              <a:rPr lang="en-GB" dirty="0" smtClean="0"/>
              <a:t>Lexington April 19, 1775  ‘shot hear around world’</a:t>
            </a:r>
            <a:endParaRPr lang="en-GB" dirty="0"/>
          </a:p>
        </p:txBody>
      </p:sp>
      <p:pic>
        <p:nvPicPr>
          <p:cNvPr id="4098" name="Picture 2" descr="The Battle of Lexingt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70878"/>
            <a:ext cx="8634549" cy="568712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804365" y="1280160"/>
            <a:ext cx="3486852" cy="830997"/>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300 Patriot </a:t>
            </a:r>
            <a:r>
              <a:rPr lang="en-GB" sz="2400" dirty="0" smtClean="0">
                <a:latin typeface="Arial" panose="020B0604020202020204" pitchFamily="34" charset="0"/>
                <a:cs typeface="Arial" panose="020B0604020202020204" pitchFamily="34" charset="0"/>
              </a:rPr>
              <a:t>Militia</a:t>
            </a:r>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Block Gage army pf 800</a:t>
            </a:r>
          </a:p>
        </p:txBody>
      </p:sp>
      <p:sp>
        <p:nvSpPr>
          <p:cNvPr id="4" name="TextBox 3"/>
          <p:cNvSpPr txBox="1"/>
          <p:nvPr/>
        </p:nvSpPr>
        <p:spPr>
          <a:xfrm>
            <a:off x="8857433" y="2416628"/>
            <a:ext cx="3334567" cy="1200329"/>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British demand patriots</a:t>
            </a:r>
          </a:p>
          <a:p>
            <a:r>
              <a:rPr lang="en-GB" sz="2400" dirty="0" smtClean="0">
                <a:latin typeface="Arial" panose="020B0604020202020204" pitchFamily="34" charset="0"/>
                <a:cs typeface="Arial" panose="020B0604020202020204" pitchFamily="34" charset="0"/>
              </a:rPr>
              <a:t>Lay down arms and</a:t>
            </a:r>
          </a:p>
          <a:p>
            <a:r>
              <a:rPr lang="en-GB" sz="2400" dirty="0" smtClean="0">
                <a:latin typeface="Arial" panose="020B0604020202020204" pitchFamily="34" charset="0"/>
                <a:cs typeface="Arial" panose="020B0604020202020204" pitchFamily="34" charset="0"/>
              </a:rPr>
              <a:t>withdraw</a:t>
            </a:r>
            <a:endParaRPr lang="en-GB" sz="2400" dirty="0">
              <a:latin typeface="Arial" panose="020B0604020202020204" pitchFamily="34" charset="0"/>
              <a:cs typeface="Arial" panose="020B0604020202020204" pitchFamily="34" charset="0"/>
            </a:endParaRPr>
          </a:p>
        </p:txBody>
      </p:sp>
      <p:sp>
        <p:nvSpPr>
          <p:cNvPr id="5" name="TextBox 4"/>
          <p:cNvSpPr txBox="1"/>
          <p:nvPr/>
        </p:nvSpPr>
        <p:spPr>
          <a:xfrm>
            <a:off x="9000309" y="4075611"/>
            <a:ext cx="2913017" cy="1477328"/>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Not </a:t>
            </a:r>
            <a:r>
              <a:rPr lang="en-GB" sz="2400" dirty="0" smtClean="0">
                <a:latin typeface="Arial" panose="020B0604020202020204" pitchFamily="34" charset="0"/>
                <a:cs typeface="Arial" panose="020B0604020202020204" pitchFamily="34" charset="0"/>
              </a:rPr>
              <a:t>known </a:t>
            </a:r>
            <a:r>
              <a:rPr lang="en-GB" sz="2400" dirty="0">
                <a:latin typeface="Arial" panose="020B0604020202020204" pitchFamily="34" charset="0"/>
                <a:cs typeface="Arial" panose="020B0604020202020204" pitchFamily="34" charset="0"/>
              </a:rPr>
              <a:t>who </a:t>
            </a:r>
          </a:p>
          <a:p>
            <a:r>
              <a:rPr lang="en-GB" sz="2400" dirty="0">
                <a:latin typeface="Arial" panose="020B0604020202020204" pitchFamily="34" charset="0"/>
                <a:cs typeface="Arial" panose="020B0604020202020204" pitchFamily="34" charset="0"/>
              </a:rPr>
              <a:t>Fired first shot </a:t>
            </a:r>
          </a:p>
          <a:p>
            <a:r>
              <a:rPr lang="en-GB" sz="2400" dirty="0">
                <a:latin typeface="Arial" panose="020B0604020202020204" pitchFamily="34" charset="0"/>
                <a:cs typeface="Arial" panose="020B0604020202020204" pitchFamily="34" charset="0"/>
              </a:rPr>
              <a:t>7 Patriots killed</a:t>
            </a:r>
          </a:p>
          <a:p>
            <a:endParaRPr lang="en-GB" dirty="0"/>
          </a:p>
        </p:txBody>
      </p:sp>
      <p:sp>
        <p:nvSpPr>
          <p:cNvPr id="6" name="TextBox 5"/>
          <p:cNvSpPr txBox="1"/>
          <p:nvPr/>
        </p:nvSpPr>
        <p:spPr>
          <a:xfrm>
            <a:off x="8878272" y="5773783"/>
            <a:ext cx="3313728" cy="830997"/>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Patriots retreat, British </a:t>
            </a:r>
          </a:p>
          <a:p>
            <a:r>
              <a:rPr lang="en-GB" sz="2400" dirty="0">
                <a:latin typeface="Arial" panose="020B0604020202020204" pitchFamily="34" charset="0"/>
                <a:cs typeface="Arial" panose="020B0604020202020204" pitchFamily="34" charset="0"/>
              </a:rPr>
              <a:t>Advance to Concord</a:t>
            </a:r>
          </a:p>
        </p:txBody>
      </p:sp>
      <p:sp>
        <p:nvSpPr>
          <p:cNvPr id="8" name="TextBox 7"/>
          <p:cNvSpPr txBox="1"/>
          <p:nvPr/>
        </p:nvSpPr>
        <p:spPr>
          <a:xfrm>
            <a:off x="11364350" y="114495"/>
            <a:ext cx="454573" cy="369332"/>
          </a:xfrm>
          <a:prstGeom prst="rect">
            <a:avLst/>
          </a:prstGeom>
          <a:noFill/>
        </p:spPr>
        <p:txBody>
          <a:bodyPr wrap="square" rtlCol="0">
            <a:spAutoFit/>
          </a:bodyPr>
          <a:lstStyle/>
          <a:p>
            <a:r>
              <a:rPr lang="en-GB" dirty="0" smtClean="0"/>
              <a:t>44</a:t>
            </a:r>
            <a:endParaRPr lang="en-GB" dirty="0"/>
          </a:p>
        </p:txBody>
      </p:sp>
    </p:spTree>
    <p:extLst>
      <p:ext uri="{BB962C8B-B14F-4D97-AF65-F5344CB8AC3E}">
        <p14:creationId xmlns:p14="http://schemas.microsoft.com/office/powerpoint/2010/main" val="759831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19051" y="454293"/>
            <a:ext cx="8911687" cy="1280890"/>
          </a:xfrm>
        </p:spPr>
        <p:txBody>
          <a:bodyPr/>
          <a:lstStyle/>
          <a:p>
            <a:r>
              <a:rPr lang="en-GB" dirty="0" smtClean="0"/>
              <a:t>Concord: British turn back</a:t>
            </a:r>
            <a:endParaRPr lang="en-GB" dirty="0"/>
          </a:p>
        </p:txBody>
      </p:sp>
      <p:pic>
        <p:nvPicPr>
          <p:cNvPr id="6146" name="Picture 2" descr="Who Won the Battle of Conco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737" y="1084217"/>
            <a:ext cx="8148366" cy="577378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921932" y="1136469"/>
            <a:ext cx="3177473" cy="830997"/>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Patriot army grows to </a:t>
            </a:r>
          </a:p>
          <a:p>
            <a:r>
              <a:rPr lang="en-GB" sz="2400" dirty="0">
                <a:latin typeface="Arial" panose="020B0604020202020204" pitchFamily="34" charset="0"/>
                <a:cs typeface="Arial" panose="020B0604020202020204" pitchFamily="34" charset="0"/>
              </a:rPr>
              <a:t>More than 400</a:t>
            </a:r>
          </a:p>
        </p:txBody>
      </p:sp>
      <p:sp>
        <p:nvSpPr>
          <p:cNvPr id="4" name="TextBox 3"/>
          <p:cNvSpPr txBox="1"/>
          <p:nvPr/>
        </p:nvSpPr>
        <p:spPr>
          <a:xfrm>
            <a:off x="9300754" y="3043646"/>
            <a:ext cx="184731" cy="369332"/>
          </a:xfrm>
          <a:prstGeom prst="rect">
            <a:avLst/>
          </a:prstGeom>
          <a:noFill/>
        </p:spPr>
        <p:txBody>
          <a:bodyPr wrap="none" rtlCol="0">
            <a:spAutoFit/>
          </a:bodyPr>
          <a:lstStyle/>
          <a:p>
            <a:endParaRPr lang="en-GB" dirty="0"/>
          </a:p>
        </p:txBody>
      </p:sp>
      <p:sp>
        <p:nvSpPr>
          <p:cNvPr id="5" name="TextBox 4"/>
          <p:cNvSpPr txBox="1"/>
          <p:nvPr/>
        </p:nvSpPr>
        <p:spPr>
          <a:xfrm>
            <a:off x="9014527" y="2782389"/>
            <a:ext cx="3177473" cy="1200329"/>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Advance guard of </a:t>
            </a:r>
          </a:p>
          <a:p>
            <a:r>
              <a:rPr lang="en-GB" sz="2400" dirty="0">
                <a:latin typeface="Arial" panose="020B0604020202020204" pitchFamily="34" charset="0"/>
                <a:cs typeface="Arial" panose="020B0604020202020204" pitchFamily="34" charset="0"/>
              </a:rPr>
              <a:t>100 British attempt to </a:t>
            </a:r>
          </a:p>
          <a:p>
            <a:r>
              <a:rPr lang="en-GB" sz="2400" dirty="0">
                <a:latin typeface="Arial" panose="020B0604020202020204" pitchFamily="34" charset="0"/>
                <a:cs typeface="Arial" panose="020B0604020202020204" pitchFamily="34" charset="0"/>
              </a:rPr>
              <a:t>Cross bridge</a:t>
            </a:r>
          </a:p>
        </p:txBody>
      </p:sp>
      <p:sp>
        <p:nvSpPr>
          <p:cNvPr id="6" name="TextBox 5"/>
          <p:cNvSpPr txBox="1"/>
          <p:nvPr/>
        </p:nvSpPr>
        <p:spPr>
          <a:xfrm>
            <a:off x="9027351" y="5003074"/>
            <a:ext cx="3164649" cy="1569660"/>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5 British killed, decide</a:t>
            </a:r>
          </a:p>
          <a:p>
            <a:r>
              <a:rPr lang="en-GB" sz="2400" dirty="0" smtClean="0">
                <a:latin typeface="Arial" panose="020B0604020202020204" pitchFamily="34" charset="0"/>
                <a:cs typeface="Arial" panose="020B0604020202020204" pitchFamily="34" charset="0"/>
              </a:rPr>
              <a:t>To retreat. ‘Raid’ now </a:t>
            </a:r>
          </a:p>
          <a:p>
            <a:r>
              <a:rPr lang="en-GB" sz="2400" dirty="0" smtClean="0">
                <a:latin typeface="Arial" panose="020B0604020202020204" pitchFamily="34" charset="0"/>
                <a:cs typeface="Arial" panose="020B0604020202020204" pitchFamily="34" charset="0"/>
              </a:rPr>
              <a:t>a battle. Ask</a:t>
            </a:r>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For reinforcements</a:t>
            </a:r>
          </a:p>
        </p:txBody>
      </p:sp>
      <p:sp>
        <p:nvSpPr>
          <p:cNvPr id="8" name="TextBox 7"/>
          <p:cNvSpPr txBox="1"/>
          <p:nvPr/>
        </p:nvSpPr>
        <p:spPr>
          <a:xfrm>
            <a:off x="11364350" y="114495"/>
            <a:ext cx="454573" cy="369332"/>
          </a:xfrm>
          <a:prstGeom prst="rect">
            <a:avLst/>
          </a:prstGeom>
          <a:noFill/>
        </p:spPr>
        <p:txBody>
          <a:bodyPr wrap="square" rtlCol="0">
            <a:spAutoFit/>
          </a:bodyPr>
          <a:lstStyle/>
          <a:p>
            <a:r>
              <a:rPr lang="en-GB" dirty="0" smtClean="0"/>
              <a:t>45</a:t>
            </a:r>
            <a:endParaRPr lang="en-GB" dirty="0"/>
          </a:p>
        </p:txBody>
      </p:sp>
    </p:spTree>
    <p:extLst>
      <p:ext uri="{BB962C8B-B14F-4D97-AF65-F5344CB8AC3E}">
        <p14:creationId xmlns:p14="http://schemas.microsoft.com/office/powerpoint/2010/main" val="2940746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6131" y="153031"/>
            <a:ext cx="10844212" cy="1280890"/>
          </a:xfrm>
        </p:spPr>
        <p:txBody>
          <a:bodyPr/>
          <a:lstStyle/>
          <a:p>
            <a:pPr algn="ctr"/>
            <a:r>
              <a:rPr lang="en-GB" dirty="0" smtClean="0"/>
              <a:t>British retreat to Boston</a:t>
            </a:r>
            <a:endParaRPr lang="en-GB"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5739" y="1170878"/>
            <a:ext cx="8409621" cy="5687122"/>
          </a:xfrm>
        </p:spPr>
      </p:pic>
      <p:sp>
        <p:nvSpPr>
          <p:cNvPr id="3" name="TextBox 2"/>
          <p:cNvSpPr txBox="1"/>
          <p:nvPr/>
        </p:nvSpPr>
        <p:spPr>
          <a:xfrm>
            <a:off x="8751021" y="963783"/>
            <a:ext cx="3608680" cy="1200329"/>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Patriot numbers </a:t>
            </a:r>
            <a:r>
              <a:rPr lang="en-GB" sz="2400" dirty="0" smtClean="0">
                <a:latin typeface="Arial" panose="020B0604020202020204" pitchFamily="34" charset="0"/>
                <a:cs typeface="Arial" panose="020B0604020202020204" pitchFamily="34" charset="0"/>
              </a:rPr>
              <a:t>increase</a:t>
            </a:r>
          </a:p>
          <a:p>
            <a:r>
              <a:rPr lang="en-GB" sz="2400" dirty="0" smtClean="0">
                <a:latin typeface="Arial" panose="020B0604020202020204" pitchFamily="34" charset="0"/>
                <a:cs typeface="Arial" panose="020B0604020202020204" pitchFamily="34" charset="0"/>
              </a:rPr>
              <a:t> </a:t>
            </a:r>
            <a:r>
              <a:rPr lang="en-GB" sz="2400" dirty="0">
                <a:latin typeface="Arial" panose="020B0604020202020204" pitchFamily="34" charset="0"/>
                <a:cs typeface="Arial" panose="020B0604020202020204" pitchFamily="34" charset="0"/>
              </a:rPr>
              <a:t>to </a:t>
            </a:r>
            <a:r>
              <a:rPr lang="en-GB" sz="2400" dirty="0" smtClean="0">
                <a:latin typeface="Arial" panose="020B0604020202020204" pitchFamily="34" charset="0"/>
                <a:cs typeface="Arial" panose="020B0604020202020204" pitchFamily="34" charset="0"/>
              </a:rPr>
              <a:t>4,000 </a:t>
            </a:r>
            <a:r>
              <a:rPr lang="en-GB" sz="2400" dirty="0">
                <a:latin typeface="Arial" panose="020B0604020202020204" pitchFamily="34" charset="0"/>
                <a:cs typeface="Arial" panose="020B0604020202020204" pitchFamily="34" charset="0"/>
              </a:rPr>
              <a:t>plus, </a:t>
            </a:r>
            <a:r>
              <a:rPr lang="en-GB" sz="2400" dirty="0" smtClean="0">
                <a:latin typeface="Arial" panose="020B0604020202020204" pitchFamily="34" charset="0"/>
                <a:cs typeface="Arial" panose="020B0604020202020204" pitchFamily="34" charset="0"/>
              </a:rPr>
              <a:t>British</a:t>
            </a:r>
          </a:p>
          <a:p>
            <a:r>
              <a:rPr lang="en-GB" sz="2400" dirty="0" smtClean="0">
                <a:latin typeface="Arial" panose="020B0604020202020204" pitchFamily="34" charset="0"/>
                <a:cs typeface="Arial" panose="020B0604020202020204" pitchFamily="34" charset="0"/>
              </a:rPr>
              <a:t> at 1,600 retreat</a:t>
            </a:r>
            <a:endParaRPr lang="en-GB" sz="2400" dirty="0">
              <a:latin typeface="Arial" panose="020B0604020202020204" pitchFamily="34" charset="0"/>
              <a:cs typeface="Arial" panose="020B0604020202020204" pitchFamily="34" charset="0"/>
            </a:endParaRPr>
          </a:p>
        </p:txBody>
      </p:sp>
      <p:sp>
        <p:nvSpPr>
          <p:cNvPr id="5" name="TextBox 4"/>
          <p:cNvSpPr txBox="1"/>
          <p:nvPr/>
        </p:nvSpPr>
        <p:spPr>
          <a:xfrm>
            <a:off x="8848059" y="3864076"/>
            <a:ext cx="3501197" cy="1200329"/>
          </a:xfrm>
          <a:prstGeom prst="rect">
            <a:avLst/>
          </a:prstGeom>
          <a:noFill/>
        </p:spPr>
        <p:txBody>
          <a:bodyPr wrap="square" rtlCol="0">
            <a:spAutoFit/>
          </a:bodyPr>
          <a:lstStyle/>
          <a:p>
            <a:r>
              <a:rPr lang="en-GB" sz="2400" dirty="0" smtClean="0">
                <a:latin typeface="Arial" panose="020B0604020202020204" pitchFamily="34" charset="0"/>
                <a:cs typeface="Arial" panose="020B0604020202020204" pitchFamily="34" charset="0"/>
              </a:rPr>
              <a:t>Gage trapped In </a:t>
            </a:r>
            <a:r>
              <a:rPr lang="en-GB" sz="2400" dirty="0">
                <a:latin typeface="Arial" panose="020B0604020202020204" pitchFamily="34" charset="0"/>
                <a:cs typeface="Arial" panose="020B0604020202020204" pitchFamily="34" charset="0"/>
              </a:rPr>
              <a:t>Boston, waits for </a:t>
            </a:r>
            <a:r>
              <a:rPr lang="en-GB" sz="2400" dirty="0" smtClean="0">
                <a:latin typeface="Arial" panose="020B0604020202020204" pitchFamily="34" charset="0"/>
                <a:cs typeface="Arial" panose="020B0604020202020204" pitchFamily="34" charset="0"/>
              </a:rPr>
              <a:t>reinforcement</a:t>
            </a:r>
            <a:r>
              <a:rPr lang="en-GB" sz="2400" dirty="0">
                <a:latin typeface="Arial" panose="020B0604020202020204" pitchFamily="34" charset="0"/>
                <a:cs typeface="Arial" panose="020B0604020202020204" pitchFamily="34" charset="0"/>
              </a:rPr>
              <a:t>, </a:t>
            </a:r>
          </a:p>
        </p:txBody>
      </p:sp>
      <p:sp>
        <p:nvSpPr>
          <p:cNvPr id="6" name="TextBox 5"/>
          <p:cNvSpPr txBox="1"/>
          <p:nvPr/>
        </p:nvSpPr>
        <p:spPr>
          <a:xfrm>
            <a:off x="8912872" y="5091222"/>
            <a:ext cx="3109311" cy="1569660"/>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Second Continental </a:t>
            </a:r>
          </a:p>
          <a:p>
            <a:r>
              <a:rPr lang="en-GB" sz="2400" dirty="0">
                <a:latin typeface="Arial" panose="020B0604020202020204" pitchFamily="34" charset="0"/>
                <a:cs typeface="Arial" panose="020B0604020202020204" pitchFamily="34" charset="0"/>
              </a:rPr>
              <a:t>Congress convenes </a:t>
            </a:r>
            <a:r>
              <a:rPr lang="en-GB" sz="2400" dirty="0" smtClean="0">
                <a:latin typeface="Arial" panose="020B0604020202020204" pitchFamily="34" charset="0"/>
                <a:cs typeface="Arial" panose="020B0604020202020204" pitchFamily="34" charset="0"/>
              </a:rPr>
              <a:t>May 1775 </a:t>
            </a:r>
            <a:r>
              <a:rPr lang="en-GB" sz="2400" dirty="0">
                <a:latin typeface="Arial" panose="020B0604020202020204" pitchFamily="34" charset="0"/>
                <a:cs typeface="Arial" panose="020B0604020202020204" pitchFamily="34" charset="0"/>
              </a:rPr>
              <a:t>and waits for developments…..</a:t>
            </a:r>
          </a:p>
        </p:txBody>
      </p:sp>
      <p:sp>
        <p:nvSpPr>
          <p:cNvPr id="8" name="TextBox 7"/>
          <p:cNvSpPr txBox="1"/>
          <p:nvPr/>
        </p:nvSpPr>
        <p:spPr>
          <a:xfrm>
            <a:off x="8738811" y="2442756"/>
            <a:ext cx="3164649" cy="1200329"/>
          </a:xfrm>
          <a:prstGeom prst="rect">
            <a:avLst/>
          </a:prstGeom>
          <a:noFill/>
        </p:spPr>
        <p:txBody>
          <a:bodyPr wrap="none" rtlCol="0">
            <a:spAutoFit/>
          </a:bodyPr>
          <a:lstStyle/>
          <a:p>
            <a:r>
              <a:rPr lang="en-GB" sz="2400" dirty="0" smtClean="0">
                <a:latin typeface="Arial" panose="020B0604020202020204" pitchFamily="34" charset="0"/>
                <a:cs typeface="Arial" panose="020B0604020202020204" pitchFamily="34" charset="0"/>
              </a:rPr>
              <a:t>British ambushed 250</a:t>
            </a:r>
          </a:p>
          <a:p>
            <a:r>
              <a:rPr lang="en-GB" sz="2400" dirty="0" smtClean="0">
                <a:latin typeface="Arial" panose="020B0604020202020204" pitchFamily="34" charset="0"/>
                <a:cs typeface="Arial" panose="020B0604020202020204" pitchFamily="34" charset="0"/>
              </a:rPr>
              <a:t> </a:t>
            </a:r>
            <a:r>
              <a:rPr lang="en-GB" sz="2400" dirty="0">
                <a:latin typeface="Arial" panose="020B0604020202020204" pitchFamily="34" charset="0"/>
                <a:cs typeface="Arial" panose="020B0604020202020204" pitchFamily="34" charset="0"/>
              </a:rPr>
              <a:t>British, 100 Patriots</a:t>
            </a:r>
          </a:p>
          <a:p>
            <a:r>
              <a:rPr lang="en-GB" sz="2400" dirty="0">
                <a:latin typeface="Arial" panose="020B0604020202020204" pitchFamily="34" charset="0"/>
                <a:cs typeface="Arial" panose="020B0604020202020204" pitchFamily="34" charset="0"/>
              </a:rPr>
              <a:t>Killed or wounded</a:t>
            </a:r>
          </a:p>
        </p:txBody>
      </p:sp>
      <p:sp>
        <p:nvSpPr>
          <p:cNvPr id="9" name="TextBox 8"/>
          <p:cNvSpPr txBox="1"/>
          <p:nvPr/>
        </p:nvSpPr>
        <p:spPr>
          <a:xfrm>
            <a:off x="11364350" y="114495"/>
            <a:ext cx="454573" cy="369332"/>
          </a:xfrm>
          <a:prstGeom prst="rect">
            <a:avLst/>
          </a:prstGeom>
          <a:noFill/>
        </p:spPr>
        <p:txBody>
          <a:bodyPr wrap="square" rtlCol="0">
            <a:spAutoFit/>
          </a:bodyPr>
          <a:lstStyle/>
          <a:p>
            <a:r>
              <a:rPr lang="en-GB" dirty="0" smtClean="0"/>
              <a:t>46</a:t>
            </a:r>
            <a:endParaRPr lang="en-GB" dirty="0"/>
          </a:p>
        </p:txBody>
      </p:sp>
    </p:spTree>
    <p:extLst>
      <p:ext uri="{BB962C8B-B14F-4D97-AF65-F5344CB8AC3E}">
        <p14:creationId xmlns:p14="http://schemas.microsoft.com/office/powerpoint/2010/main" val="3055545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4037" y="209425"/>
            <a:ext cx="9757748" cy="1280890"/>
          </a:xfrm>
        </p:spPr>
        <p:txBody>
          <a:bodyPr/>
          <a:lstStyle/>
          <a:p>
            <a:pPr algn="ctr"/>
            <a:r>
              <a:rPr lang="en-GB" dirty="0" smtClean="0"/>
              <a:t>Boston July 1775</a:t>
            </a:r>
            <a:endParaRPr lang="en-GB" dirty="0"/>
          </a:p>
        </p:txBody>
      </p:sp>
      <p:pic>
        <p:nvPicPr>
          <p:cNvPr id="5122" name="Picture 2" descr="https://upload.wikimedia.org/wikipedia/commons/thumb/9/9e/Array_of_American_Forces_on_the_Field_at_the_Battle_of_Breeds_Hill.png/510px-Array_of_American_Forces_on_the_Field_at_the_Battle_of_Breeds_Hil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300163"/>
            <a:ext cx="6299201" cy="522128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374889" y="1023925"/>
            <a:ext cx="4555863" cy="1200329"/>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Nothing happens for 3 months,</a:t>
            </a:r>
          </a:p>
          <a:p>
            <a:r>
              <a:rPr lang="en-GB" sz="2400" dirty="0">
                <a:latin typeface="Arial" panose="020B0604020202020204" pitchFamily="34" charset="0"/>
                <a:cs typeface="Arial" panose="020B0604020202020204" pitchFamily="34" charset="0"/>
              </a:rPr>
              <a:t>6,000 ‘Patriots’ surround </a:t>
            </a:r>
            <a:r>
              <a:rPr lang="en-GB" sz="2400" dirty="0" smtClean="0">
                <a:latin typeface="Arial" panose="020B0604020202020204" pitchFamily="34" charset="0"/>
                <a:cs typeface="Arial" panose="020B0604020202020204" pitchFamily="34" charset="0"/>
              </a:rPr>
              <a:t>Boston</a:t>
            </a:r>
          </a:p>
          <a:p>
            <a:r>
              <a:rPr lang="en-GB" sz="2400" dirty="0" smtClean="0">
                <a:latin typeface="Arial" panose="020B0604020202020204" pitchFamily="34" charset="0"/>
                <a:cs typeface="Arial" panose="020B0604020202020204" pitchFamily="34" charset="0"/>
              </a:rPr>
              <a:t>And British army of 4,000</a:t>
            </a:r>
            <a:endParaRPr lang="en-GB" sz="2400" dirty="0">
              <a:latin typeface="Arial" panose="020B0604020202020204" pitchFamily="34" charset="0"/>
              <a:cs typeface="Arial" panose="020B0604020202020204" pitchFamily="34" charset="0"/>
            </a:endParaRPr>
          </a:p>
        </p:txBody>
      </p:sp>
      <p:sp>
        <p:nvSpPr>
          <p:cNvPr id="6" name="TextBox 5"/>
          <p:cNvSpPr txBox="1"/>
          <p:nvPr/>
        </p:nvSpPr>
        <p:spPr>
          <a:xfrm>
            <a:off x="7473406" y="5391475"/>
            <a:ext cx="4963218" cy="830997"/>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Decides to gamble on full front </a:t>
            </a:r>
            <a:endParaRPr lang="en-GB" sz="2400" dirty="0" smtClean="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Assault on </a:t>
            </a:r>
            <a:r>
              <a:rPr lang="en-GB" sz="2400" dirty="0">
                <a:latin typeface="Arial" panose="020B0604020202020204" pitchFamily="34" charset="0"/>
                <a:cs typeface="Arial" panose="020B0604020202020204" pitchFamily="34" charset="0"/>
              </a:rPr>
              <a:t>hills above </a:t>
            </a:r>
            <a:r>
              <a:rPr lang="en-GB" sz="2400" dirty="0" smtClean="0">
                <a:latin typeface="Arial" panose="020B0604020202020204" pitchFamily="34" charset="0"/>
                <a:cs typeface="Arial" panose="020B0604020202020204" pitchFamily="34" charset="0"/>
              </a:rPr>
              <a:t>Charlestown</a:t>
            </a:r>
            <a:endParaRPr lang="en-GB" sz="2400" dirty="0">
              <a:latin typeface="Arial" panose="020B0604020202020204" pitchFamily="34" charset="0"/>
              <a:cs typeface="Arial" panose="020B0604020202020204" pitchFamily="34" charset="0"/>
            </a:endParaRPr>
          </a:p>
        </p:txBody>
      </p:sp>
      <p:sp>
        <p:nvSpPr>
          <p:cNvPr id="7" name="TextBox 6"/>
          <p:cNvSpPr txBox="1"/>
          <p:nvPr/>
        </p:nvSpPr>
        <p:spPr>
          <a:xfrm>
            <a:off x="7341657" y="2679558"/>
            <a:ext cx="4942379" cy="1200329"/>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Gage d</a:t>
            </a:r>
            <a:r>
              <a:rPr lang="en-GB" sz="2400" dirty="0" smtClean="0">
                <a:latin typeface="Arial" panose="020B0604020202020204" pitchFamily="34" charset="0"/>
                <a:cs typeface="Arial" panose="020B0604020202020204" pitchFamily="34" charset="0"/>
              </a:rPr>
              <a:t>oes </a:t>
            </a:r>
            <a:r>
              <a:rPr lang="en-GB" sz="2400" dirty="0">
                <a:latin typeface="Arial" panose="020B0604020202020204" pitchFamily="34" charset="0"/>
                <a:cs typeface="Arial" panose="020B0604020202020204" pitchFamily="34" charset="0"/>
              </a:rPr>
              <a:t>not know if patriots will </a:t>
            </a:r>
          </a:p>
          <a:p>
            <a:r>
              <a:rPr lang="en-GB" sz="2400" dirty="0">
                <a:latin typeface="Arial" panose="020B0604020202020204" pitchFamily="34" charset="0"/>
                <a:cs typeface="Arial" panose="020B0604020202020204" pitchFamily="34" charset="0"/>
              </a:rPr>
              <a:t>Fight, his officers convinced they</a:t>
            </a:r>
          </a:p>
          <a:p>
            <a:r>
              <a:rPr lang="en-GB" sz="2400" dirty="0" smtClean="0">
                <a:latin typeface="Arial" panose="020B0604020202020204" pitchFamily="34" charset="0"/>
                <a:cs typeface="Arial" panose="020B0604020202020204" pitchFamily="34" charset="0"/>
              </a:rPr>
              <a:t>will run</a:t>
            </a:r>
            <a:endParaRPr lang="en-GB" sz="2400" dirty="0">
              <a:latin typeface="Arial" panose="020B0604020202020204" pitchFamily="34" charset="0"/>
              <a:cs typeface="Arial" panose="020B0604020202020204" pitchFamily="34" charset="0"/>
            </a:endParaRPr>
          </a:p>
        </p:txBody>
      </p:sp>
      <p:sp>
        <p:nvSpPr>
          <p:cNvPr id="8" name="TextBox 7"/>
          <p:cNvSpPr txBox="1"/>
          <p:nvPr/>
        </p:nvSpPr>
        <p:spPr>
          <a:xfrm>
            <a:off x="7425402" y="4177372"/>
            <a:ext cx="5900974" cy="830997"/>
          </a:xfrm>
          <a:prstGeom prst="rect">
            <a:avLst/>
          </a:prstGeom>
          <a:noFill/>
        </p:spPr>
        <p:txBody>
          <a:bodyPr wrap="none" rtlCol="0">
            <a:spAutoFit/>
          </a:bodyPr>
          <a:lstStyle/>
          <a:p>
            <a:r>
              <a:rPr lang="en-GB" sz="2400" dirty="0" smtClean="0">
                <a:latin typeface="Arial" panose="020B0604020202020204" pitchFamily="34" charset="0"/>
                <a:cs typeface="Arial" panose="020B0604020202020204" pitchFamily="34" charset="0"/>
              </a:rPr>
              <a:t>Gage observes </a:t>
            </a:r>
            <a:r>
              <a:rPr lang="en-GB" sz="2400" dirty="0">
                <a:latin typeface="Arial" panose="020B0604020202020204" pitchFamily="34" charset="0"/>
                <a:cs typeface="Arial" panose="020B0604020202020204" pitchFamily="34" charset="0"/>
              </a:rPr>
              <a:t>Patriot army split between</a:t>
            </a:r>
          </a:p>
          <a:p>
            <a:r>
              <a:rPr lang="en-GB" sz="2400" dirty="0">
                <a:latin typeface="Arial" panose="020B0604020202020204" pitchFamily="34" charset="0"/>
                <a:cs typeface="Arial" panose="020B0604020202020204" pitchFamily="34" charset="0"/>
              </a:rPr>
              <a:t>Charlestown and Boston</a:t>
            </a:r>
          </a:p>
        </p:txBody>
      </p:sp>
      <p:sp>
        <p:nvSpPr>
          <p:cNvPr id="9" name="TextBox 8"/>
          <p:cNvSpPr txBox="1"/>
          <p:nvPr/>
        </p:nvSpPr>
        <p:spPr>
          <a:xfrm>
            <a:off x="11364350" y="114495"/>
            <a:ext cx="454573" cy="369332"/>
          </a:xfrm>
          <a:prstGeom prst="rect">
            <a:avLst/>
          </a:prstGeom>
          <a:noFill/>
        </p:spPr>
        <p:txBody>
          <a:bodyPr wrap="square" rtlCol="0">
            <a:spAutoFit/>
          </a:bodyPr>
          <a:lstStyle/>
          <a:p>
            <a:r>
              <a:rPr lang="en-GB" dirty="0" smtClean="0"/>
              <a:t>47</a:t>
            </a:r>
            <a:endParaRPr lang="en-GB" dirty="0"/>
          </a:p>
        </p:txBody>
      </p:sp>
    </p:spTree>
    <p:extLst>
      <p:ext uri="{BB962C8B-B14F-4D97-AF65-F5344CB8AC3E}">
        <p14:creationId xmlns:p14="http://schemas.microsoft.com/office/powerpoint/2010/main" val="2875681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50969" y="82243"/>
            <a:ext cx="8911687" cy="1280890"/>
          </a:xfrm>
        </p:spPr>
        <p:txBody>
          <a:bodyPr/>
          <a:lstStyle/>
          <a:p>
            <a:r>
              <a:rPr lang="en-GB" dirty="0" smtClean="0"/>
              <a:t>George Washington  (1732-1799)</a:t>
            </a:r>
            <a:endParaRPr lang="en-GB" dirty="0"/>
          </a:p>
        </p:txBody>
      </p:sp>
      <p:pic>
        <p:nvPicPr>
          <p:cNvPr id="2050" name="Picture 2"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47132"/>
            <a:ext cx="7620000" cy="622238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767391" y="1059088"/>
            <a:ext cx="4471096" cy="1200329"/>
          </a:xfrm>
          <a:prstGeom prst="rect">
            <a:avLst/>
          </a:prstGeom>
          <a:solidFill>
            <a:schemeClr val="bg1"/>
          </a:solidFill>
        </p:spPr>
        <p:txBody>
          <a:bodyPr wrap="none" rtlCol="0">
            <a:spAutoFit/>
          </a:bodyPr>
          <a:lstStyle/>
          <a:p>
            <a:r>
              <a:rPr lang="en-GB" dirty="0" smtClean="0"/>
              <a:t>Born in Virginia. Oldest son of 6 born to</a:t>
            </a:r>
          </a:p>
          <a:p>
            <a:r>
              <a:rPr lang="en-GB" dirty="0" smtClean="0"/>
              <a:t> wealthy Virginia Planter’s second </a:t>
            </a:r>
          </a:p>
          <a:p>
            <a:r>
              <a:rPr lang="en-GB" dirty="0" smtClean="0"/>
              <a:t>marriage,4 older siblings, including</a:t>
            </a:r>
          </a:p>
          <a:p>
            <a:r>
              <a:rPr lang="en-GB" dirty="0" smtClean="0"/>
              <a:t> half brother Lawrence</a:t>
            </a:r>
          </a:p>
        </p:txBody>
      </p:sp>
      <p:sp>
        <p:nvSpPr>
          <p:cNvPr id="6" name="TextBox 5"/>
          <p:cNvSpPr txBox="1"/>
          <p:nvPr/>
        </p:nvSpPr>
        <p:spPr>
          <a:xfrm>
            <a:off x="8043334" y="3087511"/>
            <a:ext cx="184731" cy="369332"/>
          </a:xfrm>
          <a:prstGeom prst="rect">
            <a:avLst/>
          </a:prstGeom>
          <a:solidFill>
            <a:schemeClr val="bg1"/>
          </a:solidFill>
        </p:spPr>
        <p:txBody>
          <a:bodyPr wrap="none" rtlCol="0">
            <a:spAutoFit/>
          </a:bodyPr>
          <a:lstStyle/>
          <a:p>
            <a:endParaRPr lang="en-GB" dirty="0"/>
          </a:p>
        </p:txBody>
      </p:sp>
      <p:sp>
        <p:nvSpPr>
          <p:cNvPr id="3" name="TextBox 2"/>
          <p:cNvSpPr txBox="1"/>
          <p:nvPr/>
        </p:nvSpPr>
        <p:spPr>
          <a:xfrm>
            <a:off x="11496907" y="178420"/>
            <a:ext cx="312906" cy="369332"/>
          </a:xfrm>
          <a:prstGeom prst="rect">
            <a:avLst/>
          </a:prstGeom>
          <a:noFill/>
        </p:spPr>
        <p:txBody>
          <a:bodyPr wrap="none" rtlCol="0">
            <a:spAutoFit/>
          </a:bodyPr>
          <a:lstStyle/>
          <a:p>
            <a:r>
              <a:rPr lang="en-GB" dirty="0" smtClean="0"/>
              <a:t>4</a:t>
            </a:r>
            <a:endParaRPr lang="en-GB" dirty="0"/>
          </a:p>
        </p:txBody>
      </p:sp>
      <p:sp>
        <p:nvSpPr>
          <p:cNvPr id="11" name="TextBox 10"/>
          <p:cNvSpPr txBox="1"/>
          <p:nvPr/>
        </p:nvSpPr>
        <p:spPr>
          <a:xfrm>
            <a:off x="7889107" y="3516805"/>
            <a:ext cx="184731" cy="369332"/>
          </a:xfrm>
          <a:prstGeom prst="rect">
            <a:avLst/>
          </a:prstGeom>
          <a:solidFill>
            <a:schemeClr val="bg1"/>
          </a:solidFill>
        </p:spPr>
        <p:txBody>
          <a:bodyPr wrap="none" rtlCol="0">
            <a:spAutoFit/>
          </a:bodyPr>
          <a:lstStyle/>
          <a:p>
            <a:endParaRPr lang="en-GB" dirty="0" smtClean="0"/>
          </a:p>
        </p:txBody>
      </p:sp>
      <p:sp>
        <p:nvSpPr>
          <p:cNvPr id="10" name="TextBox 9"/>
          <p:cNvSpPr txBox="1"/>
          <p:nvPr/>
        </p:nvSpPr>
        <p:spPr>
          <a:xfrm>
            <a:off x="7933386" y="5190184"/>
            <a:ext cx="3629520" cy="646331"/>
          </a:xfrm>
          <a:prstGeom prst="rect">
            <a:avLst/>
          </a:prstGeom>
          <a:noFill/>
        </p:spPr>
        <p:txBody>
          <a:bodyPr wrap="none" rtlCol="0">
            <a:spAutoFit/>
          </a:bodyPr>
          <a:lstStyle/>
          <a:p>
            <a:r>
              <a:rPr lang="en-GB" dirty="0" smtClean="0"/>
              <a:t>Compiles ‘ Book of Civility and </a:t>
            </a:r>
          </a:p>
          <a:p>
            <a:r>
              <a:rPr lang="en-GB" dirty="0" smtClean="0"/>
              <a:t>Decent behaviour aged 13</a:t>
            </a:r>
            <a:endParaRPr lang="en-GB" dirty="0"/>
          </a:p>
        </p:txBody>
      </p:sp>
      <p:sp>
        <p:nvSpPr>
          <p:cNvPr id="13" name="TextBox 12"/>
          <p:cNvSpPr txBox="1"/>
          <p:nvPr/>
        </p:nvSpPr>
        <p:spPr>
          <a:xfrm>
            <a:off x="7776692" y="2457717"/>
            <a:ext cx="3736920" cy="923330"/>
          </a:xfrm>
          <a:prstGeom prst="rect">
            <a:avLst/>
          </a:prstGeom>
          <a:noFill/>
        </p:spPr>
        <p:txBody>
          <a:bodyPr wrap="none" rtlCol="0">
            <a:spAutoFit/>
          </a:bodyPr>
          <a:lstStyle/>
          <a:p>
            <a:r>
              <a:rPr lang="en-GB" dirty="0"/>
              <a:t>educated at </a:t>
            </a:r>
            <a:r>
              <a:rPr lang="en-GB" dirty="0" smtClean="0"/>
              <a:t>technical </a:t>
            </a:r>
            <a:r>
              <a:rPr lang="en-GB" dirty="0"/>
              <a:t>school , </a:t>
            </a:r>
            <a:endParaRPr lang="en-GB" dirty="0" smtClean="0"/>
          </a:p>
          <a:p>
            <a:r>
              <a:rPr lang="en-GB" dirty="0" smtClean="0"/>
              <a:t>excels </a:t>
            </a:r>
            <a:r>
              <a:rPr lang="en-GB" dirty="0"/>
              <a:t>at </a:t>
            </a:r>
            <a:r>
              <a:rPr lang="en-GB" dirty="0" smtClean="0"/>
              <a:t>map Making </a:t>
            </a:r>
            <a:r>
              <a:rPr lang="en-GB" dirty="0"/>
              <a:t>and </a:t>
            </a:r>
            <a:endParaRPr lang="en-GB" dirty="0" smtClean="0"/>
          </a:p>
          <a:p>
            <a:r>
              <a:rPr lang="en-GB" dirty="0" smtClean="0"/>
              <a:t>draughtsmanship</a:t>
            </a:r>
            <a:endParaRPr lang="en-GB" dirty="0"/>
          </a:p>
        </p:txBody>
      </p:sp>
      <p:sp>
        <p:nvSpPr>
          <p:cNvPr id="14" name="TextBox 13"/>
          <p:cNvSpPr txBox="1"/>
          <p:nvPr/>
        </p:nvSpPr>
        <p:spPr>
          <a:xfrm>
            <a:off x="7879725" y="3874392"/>
            <a:ext cx="4112023" cy="1200329"/>
          </a:xfrm>
          <a:prstGeom prst="rect">
            <a:avLst/>
          </a:prstGeom>
          <a:noFill/>
        </p:spPr>
        <p:txBody>
          <a:bodyPr wrap="none" rtlCol="0">
            <a:spAutoFit/>
          </a:bodyPr>
          <a:lstStyle/>
          <a:p>
            <a:r>
              <a:rPr lang="en-GB" dirty="0" smtClean="0"/>
              <a:t>Father dies when GW 10, inherits 10</a:t>
            </a:r>
          </a:p>
          <a:p>
            <a:r>
              <a:rPr lang="en-GB" dirty="0" smtClean="0"/>
              <a:t>Slaves and one of father’s estates</a:t>
            </a:r>
          </a:p>
          <a:p>
            <a:r>
              <a:rPr lang="en-GB" dirty="0" smtClean="0"/>
              <a:t>Lawrence Adopted father. </a:t>
            </a:r>
          </a:p>
          <a:p>
            <a:r>
              <a:rPr lang="en-GB" dirty="0" smtClean="0"/>
              <a:t>Contracts small Pox…survives</a:t>
            </a:r>
            <a:endParaRPr lang="en-GB" dirty="0"/>
          </a:p>
        </p:txBody>
      </p:sp>
      <p:sp>
        <p:nvSpPr>
          <p:cNvPr id="12" name="TextBox 11"/>
          <p:cNvSpPr txBox="1"/>
          <p:nvPr/>
        </p:nvSpPr>
        <p:spPr>
          <a:xfrm>
            <a:off x="7997781" y="5975797"/>
            <a:ext cx="4012637" cy="923330"/>
          </a:xfrm>
          <a:prstGeom prst="rect">
            <a:avLst/>
          </a:prstGeom>
          <a:noFill/>
        </p:spPr>
        <p:txBody>
          <a:bodyPr wrap="none" rtlCol="0">
            <a:spAutoFit/>
          </a:bodyPr>
          <a:lstStyle/>
          <a:p>
            <a:r>
              <a:rPr lang="en-GB" dirty="0" smtClean="0"/>
              <a:t>Joins British army as surveyor, sent</a:t>
            </a:r>
          </a:p>
          <a:p>
            <a:r>
              <a:rPr lang="en-GB" dirty="0" smtClean="0"/>
              <a:t>to investigate French incursions on</a:t>
            </a:r>
          </a:p>
          <a:p>
            <a:r>
              <a:rPr lang="en-GB" dirty="0" smtClean="0"/>
              <a:t>Frontier at age 20</a:t>
            </a:r>
            <a:endParaRPr lang="en-GB" dirty="0"/>
          </a:p>
        </p:txBody>
      </p:sp>
    </p:spTree>
    <p:extLst>
      <p:ext uri="{BB962C8B-B14F-4D97-AF65-F5344CB8AC3E}">
        <p14:creationId xmlns:p14="http://schemas.microsoft.com/office/powerpoint/2010/main" val="127568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p:bldP spid="13" grpId="0"/>
      <p:bldP spid="14" grpId="0"/>
      <p:bldP spid="1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2993" y="55398"/>
            <a:ext cx="8911687" cy="1280890"/>
          </a:xfrm>
        </p:spPr>
        <p:txBody>
          <a:bodyPr/>
          <a:lstStyle/>
          <a:p>
            <a:r>
              <a:rPr lang="en-GB" dirty="0" smtClean="0"/>
              <a:t>Battle of Bunker Hill</a:t>
            </a:r>
            <a:endParaRPr lang="en-GB" dirty="0"/>
          </a:p>
        </p:txBody>
      </p:sp>
      <p:pic>
        <p:nvPicPr>
          <p:cNvPr id="7170" name="Picture 2" descr="undefin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36702"/>
            <a:ext cx="8660674" cy="592129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730829" y="1036865"/>
            <a:ext cx="3092513" cy="1569660"/>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British force of 3,500 </a:t>
            </a:r>
            <a:endParaRPr lang="en-GB" sz="2400" dirty="0" smtClean="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Attack 2,500 Patriots</a:t>
            </a:r>
          </a:p>
          <a:p>
            <a:r>
              <a:rPr lang="en-GB" sz="2400" dirty="0" smtClean="0">
                <a:latin typeface="Arial" panose="020B0604020202020204" pitchFamily="34" charset="0"/>
                <a:cs typeface="Arial" panose="020B0604020202020204" pitchFamily="34" charset="0"/>
              </a:rPr>
              <a:t>First two attacks fail</a:t>
            </a:r>
          </a:p>
          <a:p>
            <a:r>
              <a:rPr lang="en-GB" sz="2400" dirty="0" smtClean="0">
                <a:latin typeface="Arial" panose="020B0604020202020204" pitchFamily="34" charset="0"/>
                <a:cs typeface="Arial" panose="020B0604020202020204" pitchFamily="34" charset="0"/>
              </a:rPr>
              <a:t>Third succeeds</a:t>
            </a:r>
            <a:endParaRPr lang="en-GB" sz="2400" dirty="0">
              <a:latin typeface="Arial" panose="020B0604020202020204" pitchFamily="34" charset="0"/>
              <a:cs typeface="Arial" panose="020B0604020202020204" pitchFamily="34" charset="0"/>
            </a:endParaRPr>
          </a:p>
        </p:txBody>
      </p:sp>
      <p:sp>
        <p:nvSpPr>
          <p:cNvPr id="6" name="TextBox 5"/>
          <p:cNvSpPr txBox="1"/>
          <p:nvPr/>
        </p:nvSpPr>
        <p:spPr>
          <a:xfrm>
            <a:off x="8744438" y="3060927"/>
            <a:ext cx="3316934" cy="1107996"/>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British lose 1,000 men,</a:t>
            </a:r>
          </a:p>
          <a:p>
            <a:r>
              <a:rPr lang="en-GB" sz="2400" dirty="0">
                <a:latin typeface="Arial" panose="020B0604020202020204" pitchFamily="34" charset="0"/>
                <a:cs typeface="Arial" panose="020B0604020202020204" pitchFamily="34" charset="0"/>
              </a:rPr>
              <a:t>Patriots less than 500</a:t>
            </a:r>
          </a:p>
          <a:p>
            <a:endParaRPr lang="en-GB" dirty="0"/>
          </a:p>
        </p:txBody>
      </p:sp>
      <p:sp>
        <p:nvSpPr>
          <p:cNvPr id="7" name="TextBox 6"/>
          <p:cNvSpPr txBox="1"/>
          <p:nvPr/>
        </p:nvSpPr>
        <p:spPr>
          <a:xfrm>
            <a:off x="8817611" y="4485254"/>
            <a:ext cx="3153427" cy="2215991"/>
          </a:xfrm>
          <a:prstGeom prst="rect">
            <a:avLst/>
          </a:prstGeom>
          <a:noFill/>
        </p:spPr>
        <p:txBody>
          <a:bodyPr wrap="none" rtlCol="0">
            <a:spAutoFit/>
          </a:bodyPr>
          <a:lstStyle/>
          <a:p>
            <a:r>
              <a:rPr lang="en-GB" sz="2400" dirty="0" smtClean="0">
                <a:latin typeface="Arial" panose="020B0604020202020204" pitchFamily="34" charset="0"/>
                <a:cs typeface="Arial" panose="020B0604020202020204" pitchFamily="34" charset="0"/>
              </a:rPr>
              <a:t>British do not pursue</a:t>
            </a:r>
            <a:endParaRPr lang="en-GB" sz="2400" dirty="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return </a:t>
            </a:r>
            <a:r>
              <a:rPr lang="en-GB" sz="2400" dirty="0">
                <a:latin typeface="Arial" panose="020B0604020202020204" pitchFamily="34" charset="0"/>
                <a:cs typeface="Arial" panose="020B0604020202020204" pitchFamily="34" charset="0"/>
              </a:rPr>
              <a:t>to Boston</a:t>
            </a:r>
          </a:p>
          <a:p>
            <a:r>
              <a:rPr lang="en-GB" sz="2400" dirty="0">
                <a:latin typeface="Arial" panose="020B0604020202020204" pitchFamily="34" charset="0"/>
                <a:cs typeface="Arial" panose="020B0604020202020204" pitchFamily="34" charset="0"/>
              </a:rPr>
              <a:t>And siege continues </a:t>
            </a:r>
          </a:p>
          <a:p>
            <a:r>
              <a:rPr lang="en-GB" sz="2400" dirty="0">
                <a:latin typeface="Arial" panose="020B0604020202020204" pitchFamily="34" charset="0"/>
                <a:cs typeface="Arial" panose="020B0604020202020204" pitchFamily="34" charset="0"/>
              </a:rPr>
              <a:t>And Patriot army </a:t>
            </a:r>
          </a:p>
          <a:p>
            <a:r>
              <a:rPr lang="en-GB" sz="2400" dirty="0" smtClean="0">
                <a:latin typeface="Arial" panose="020B0604020202020204" pitchFamily="34" charset="0"/>
                <a:cs typeface="Arial" panose="020B0604020202020204" pitchFamily="34" charset="0"/>
              </a:rPr>
              <a:t>Increases to 15,000 +</a:t>
            </a:r>
            <a:endParaRPr lang="en-GB" sz="2400" dirty="0">
              <a:latin typeface="Arial" panose="020B0604020202020204" pitchFamily="34" charset="0"/>
              <a:cs typeface="Arial" panose="020B0604020202020204" pitchFamily="34" charset="0"/>
            </a:endParaRPr>
          </a:p>
          <a:p>
            <a:endParaRPr lang="en-GB" dirty="0"/>
          </a:p>
        </p:txBody>
      </p:sp>
      <p:sp>
        <p:nvSpPr>
          <p:cNvPr id="8" name="TextBox 7"/>
          <p:cNvSpPr txBox="1"/>
          <p:nvPr/>
        </p:nvSpPr>
        <p:spPr>
          <a:xfrm>
            <a:off x="11364350" y="114495"/>
            <a:ext cx="454573" cy="369332"/>
          </a:xfrm>
          <a:prstGeom prst="rect">
            <a:avLst/>
          </a:prstGeom>
          <a:noFill/>
        </p:spPr>
        <p:txBody>
          <a:bodyPr wrap="square" rtlCol="0">
            <a:spAutoFit/>
          </a:bodyPr>
          <a:lstStyle/>
          <a:p>
            <a:r>
              <a:rPr lang="en-GB" dirty="0" smtClean="0"/>
              <a:t>48</a:t>
            </a:r>
            <a:endParaRPr lang="en-GB" dirty="0"/>
          </a:p>
        </p:txBody>
      </p:sp>
    </p:spTree>
    <p:extLst>
      <p:ext uri="{BB962C8B-B14F-4D97-AF65-F5344CB8AC3E}">
        <p14:creationId xmlns:p14="http://schemas.microsoft.com/office/powerpoint/2010/main" val="474978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3766" y="891739"/>
            <a:ext cx="10582507" cy="1280890"/>
          </a:xfrm>
        </p:spPr>
        <p:txBody>
          <a:bodyPr/>
          <a:lstStyle/>
          <a:p>
            <a:r>
              <a:rPr lang="en-GB" dirty="0" smtClean="0"/>
              <a:t>News of Bunker Hill reaches Congress…</a:t>
            </a:r>
            <a:endParaRPr lang="en-GB" dirty="0"/>
          </a:p>
        </p:txBody>
      </p:sp>
      <p:sp>
        <p:nvSpPr>
          <p:cNvPr id="4" name="Rectangle 3"/>
          <p:cNvSpPr/>
          <p:nvPr/>
        </p:nvSpPr>
        <p:spPr>
          <a:xfrm>
            <a:off x="2475571" y="2293533"/>
            <a:ext cx="9054790" cy="3046988"/>
          </a:xfrm>
          <a:prstGeom prst="rect">
            <a:avLst/>
          </a:prstGeom>
        </p:spPr>
        <p:txBody>
          <a:bodyPr wrap="square">
            <a:spAutoFit/>
          </a:bodyPr>
          <a:lstStyle/>
          <a:p>
            <a:r>
              <a:rPr lang="en-GB" sz="3200" dirty="0" smtClean="0">
                <a:solidFill>
                  <a:srgbClr val="202122"/>
                </a:solidFill>
                <a:latin typeface="Arial" panose="020B0604020202020204" pitchFamily="34" charset="0"/>
              </a:rPr>
              <a:t>“Britain</a:t>
            </a:r>
            <a:r>
              <a:rPr lang="en-GB" sz="3200" dirty="0">
                <a:solidFill>
                  <a:srgbClr val="202122"/>
                </a:solidFill>
                <a:latin typeface="Arial" panose="020B0604020202020204" pitchFamily="34" charset="0"/>
              </a:rPr>
              <a:t>, at the expense of three millions, has killed 150 Yankees this campaign, which is £20,000 a head ... During the same time, 60,000 children have been born in America. From these data his mathematical head will easily calculate the time and expense necessary to kill us all.".</a:t>
            </a:r>
            <a:r>
              <a:rPr lang="en-GB" sz="3200" baseline="30000" dirty="0">
                <a:solidFill>
                  <a:srgbClr val="3366CC"/>
                </a:solidFill>
                <a:latin typeface="Arial" panose="020B0604020202020204" pitchFamily="34" charset="0"/>
                <a:hlinkClick r:id="rId2"/>
              </a:rPr>
              <a:t>[</a:t>
            </a:r>
            <a:endParaRPr lang="en-GB" sz="3200" dirty="0"/>
          </a:p>
        </p:txBody>
      </p:sp>
      <p:sp>
        <p:nvSpPr>
          <p:cNvPr id="5" name="TextBox 4"/>
          <p:cNvSpPr txBox="1"/>
          <p:nvPr/>
        </p:nvSpPr>
        <p:spPr>
          <a:xfrm>
            <a:off x="446050" y="2979783"/>
            <a:ext cx="2377500" cy="1077218"/>
          </a:xfrm>
          <a:prstGeom prst="rect">
            <a:avLst/>
          </a:prstGeom>
          <a:noFill/>
        </p:spPr>
        <p:txBody>
          <a:bodyPr wrap="square" rtlCol="0">
            <a:spAutoFit/>
          </a:bodyPr>
          <a:lstStyle/>
          <a:p>
            <a:r>
              <a:rPr lang="en-GB" sz="3200" dirty="0" smtClean="0">
                <a:latin typeface="Arial" panose="020B0604020202020204" pitchFamily="34" charset="0"/>
                <a:cs typeface="Arial" panose="020B0604020202020204" pitchFamily="34" charset="0"/>
              </a:rPr>
              <a:t>Benjamin Franklin</a:t>
            </a:r>
            <a:endParaRPr lang="en-GB" sz="3200" dirty="0">
              <a:latin typeface="Arial" panose="020B0604020202020204" pitchFamily="34" charset="0"/>
              <a:cs typeface="Arial" panose="020B0604020202020204" pitchFamily="34" charset="0"/>
            </a:endParaRPr>
          </a:p>
        </p:txBody>
      </p:sp>
      <p:sp>
        <p:nvSpPr>
          <p:cNvPr id="6" name="TextBox 5"/>
          <p:cNvSpPr txBox="1"/>
          <p:nvPr/>
        </p:nvSpPr>
        <p:spPr>
          <a:xfrm>
            <a:off x="11364350" y="114495"/>
            <a:ext cx="454573" cy="369332"/>
          </a:xfrm>
          <a:prstGeom prst="rect">
            <a:avLst/>
          </a:prstGeom>
          <a:noFill/>
        </p:spPr>
        <p:txBody>
          <a:bodyPr wrap="square" rtlCol="0">
            <a:spAutoFit/>
          </a:bodyPr>
          <a:lstStyle/>
          <a:p>
            <a:r>
              <a:rPr lang="en-GB" dirty="0" smtClean="0"/>
              <a:t>49</a:t>
            </a:r>
            <a:endParaRPr lang="en-GB" dirty="0"/>
          </a:p>
        </p:txBody>
      </p:sp>
    </p:spTree>
    <p:extLst>
      <p:ext uri="{BB962C8B-B14F-4D97-AF65-F5344CB8AC3E}">
        <p14:creationId xmlns:p14="http://schemas.microsoft.com/office/powerpoint/2010/main" val="2555120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25657" y="155759"/>
            <a:ext cx="8911687" cy="1280890"/>
          </a:xfrm>
        </p:spPr>
        <p:txBody>
          <a:bodyPr/>
          <a:lstStyle/>
          <a:p>
            <a:r>
              <a:rPr lang="en-GB" dirty="0" smtClean="0"/>
              <a:t>Continental Congress action</a:t>
            </a:r>
            <a:endParaRPr lang="en-GB" dirty="0"/>
          </a:p>
        </p:txBody>
      </p:sp>
      <p:sp>
        <p:nvSpPr>
          <p:cNvPr id="3" name="Content Placeholder 2"/>
          <p:cNvSpPr>
            <a:spLocks noGrp="1"/>
          </p:cNvSpPr>
          <p:nvPr>
            <p:ph idx="1"/>
          </p:nvPr>
        </p:nvSpPr>
        <p:spPr>
          <a:xfrm>
            <a:off x="1662806" y="988212"/>
            <a:ext cx="10529194" cy="1044497"/>
          </a:xfrm>
        </p:spPr>
        <p:txBody>
          <a:bodyPr>
            <a:noAutofit/>
          </a:bodyPr>
          <a:lstStyle/>
          <a:p>
            <a:r>
              <a:rPr lang="en-GB" sz="3200" dirty="0" smtClean="0">
                <a:latin typeface="Arial" panose="020B0604020202020204" pitchFamily="34" charset="0"/>
                <a:cs typeface="Arial" panose="020B0604020202020204" pitchFamily="34" charset="0"/>
              </a:rPr>
              <a:t>‘Radicals and Moderates’ agree compromise response</a:t>
            </a:r>
            <a:endParaRPr lang="en-GB" sz="3200" dirty="0">
              <a:latin typeface="Arial" panose="020B0604020202020204" pitchFamily="34" charset="0"/>
              <a:cs typeface="Arial" panose="020B0604020202020204" pitchFamily="34" charset="0"/>
            </a:endParaRPr>
          </a:p>
        </p:txBody>
      </p:sp>
      <p:sp>
        <p:nvSpPr>
          <p:cNvPr id="4" name="Content Placeholder 2"/>
          <p:cNvSpPr txBox="1">
            <a:spLocks/>
          </p:cNvSpPr>
          <p:nvPr/>
        </p:nvSpPr>
        <p:spPr>
          <a:xfrm>
            <a:off x="1795032" y="2327739"/>
            <a:ext cx="9855443" cy="221017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baseline="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a:lnSpc>
                <a:spcPct val="70000"/>
              </a:lnSpc>
            </a:pPr>
            <a:r>
              <a:rPr lang="en-GB" sz="3600" dirty="0">
                <a:latin typeface="Arial" panose="020B0604020202020204" pitchFamily="34" charset="0"/>
                <a:cs typeface="Arial" panose="020B0604020202020204" pitchFamily="34" charset="0"/>
              </a:rPr>
              <a:t>Sends “Petition to the King” </a:t>
            </a:r>
          </a:p>
          <a:p>
            <a:pPr lvl="1"/>
            <a:r>
              <a:rPr lang="en-GB" sz="2800" dirty="0" smtClean="0">
                <a:latin typeface="Arial" panose="020B0604020202020204" pitchFamily="34" charset="0"/>
                <a:cs typeface="Arial" panose="020B0604020202020204" pitchFamily="34" charset="0"/>
              </a:rPr>
              <a:t>Don’t </a:t>
            </a:r>
            <a:r>
              <a:rPr lang="en-GB" sz="2800" dirty="0">
                <a:latin typeface="Arial" panose="020B0604020202020204" pitchFamily="34" charset="0"/>
                <a:cs typeface="Arial" panose="020B0604020202020204" pitchFamily="34" charset="0"/>
              </a:rPr>
              <a:t>seek independence</a:t>
            </a:r>
          </a:p>
          <a:p>
            <a:pPr marL="742950" lvl="2" indent="-342900"/>
            <a:r>
              <a:rPr lang="en-GB" sz="3000" dirty="0">
                <a:latin typeface="Arial" panose="020B0604020202020204" pitchFamily="34" charset="0"/>
                <a:cs typeface="Arial" panose="020B0604020202020204" pitchFamily="34" charset="0"/>
              </a:rPr>
              <a:t>Remove ‘Intolerable Acts’</a:t>
            </a:r>
          </a:p>
          <a:p>
            <a:pPr marL="742950" lvl="2" indent="-342900"/>
            <a:r>
              <a:rPr lang="en-GB" sz="3000" dirty="0">
                <a:latin typeface="Arial" panose="020B0604020202020204" pitchFamily="34" charset="0"/>
                <a:cs typeface="Arial" panose="020B0604020202020204" pitchFamily="34" charset="0"/>
              </a:rPr>
              <a:t>Set up Mediation Process</a:t>
            </a:r>
          </a:p>
          <a:p>
            <a:pPr lvl="1"/>
            <a:endParaRPr lang="en-GB" dirty="0"/>
          </a:p>
        </p:txBody>
      </p:sp>
      <p:sp>
        <p:nvSpPr>
          <p:cNvPr id="5" name="Content Placeholder 2"/>
          <p:cNvSpPr txBox="1">
            <a:spLocks/>
          </p:cNvSpPr>
          <p:nvPr/>
        </p:nvSpPr>
        <p:spPr>
          <a:xfrm>
            <a:off x="2079976" y="4885083"/>
            <a:ext cx="9472688" cy="1972917"/>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baseline="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a:lnSpc>
                <a:spcPct val="80000"/>
              </a:lnSpc>
            </a:pPr>
            <a:r>
              <a:rPr lang="en-GB" sz="3600" dirty="0" smtClean="0">
                <a:latin typeface="Arial" panose="020B0604020202020204" pitchFamily="34" charset="0"/>
                <a:cs typeface="Arial" panose="020B0604020202020204" pitchFamily="34" charset="0"/>
              </a:rPr>
              <a:t>Prepares </a:t>
            </a:r>
            <a:r>
              <a:rPr lang="en-GB" sz="3600" dirty="0">
                <a:latin typeface="Arial" panose="020B0604020202020204" pitchFamily="34" charset="0"/>
                <a:cs typeface="Arial" panose="020B0604020202020204" pitchFamily="34" charset="0"/>
              </a:rPr>
              <a:t>for war in case King does not </a:t>
            </a:r>
            <a:r>
              <a:rPr lang="en-GB" sz="3600" dirty="0" smtClean="0">
                <a:latin typeface="Arial" panose="020B0604020202020204" pitchFamily="34" charset="0"/>
                <a:cs typeface="Arial" panose="020B0604020202020204" pitchFamily="34" charset="0"/>
              </a:rPr>
              <a:t>respond</a:t>
            </a:r>
            <a:endParaRPr lang="en-GB" sz="3600" dirty="0">
              <a:latin typeface="Arial" panose="020B0604020202020204" pitchFamily="34" charset="0"/>
              <a:cs typeface="Arial" panose="020B0604020202020204" pitchFamily="34" charset="0"/>
            </a:endParaRPr>
          </a:p>
          <a:p>
            <a:pPr marL="742950" lvl="2" indent="-342900"/>
            <a:r>
              <a:rPr lang="en-GB" sz="2500" dirty="0" smtClean="0">
                <a:latin typeface="Arial" panose="020B0604020202020204" pitchFamily="34" charset="0"/>
                <a:cs typeface="Arial" panose="020B0604020202020204" pitchFamily="34" charset="0"/>
              </a:rPr>
              <a:t>Establish ‘Continental Army, appoint George Washington General</a:t>
            </a:r>
          </a:p>
          <a:p>
            <a:pPr marL="742950" lvl="2" indent="-342900"/>
            <a:r>
              <a:rPr lang="en-GB" sz="2500" dirty="0" smtClean="0">
                <a:latin typeface="Arial" panose="020B0604020202020204" pitchFamily="34" charset="0"/>
                <a:cs typeface="Arial" panose="020B0604020202020204" pitchFamily="34" charset="0"/>
              </a:rPr>
              <a:t>Commission force to seize British forts and secure artillery for siege of Boston</a:t>
            </a:r>
          </a:p>
          <a:p>
            <a:pPr marL="742950" lvl="2" indent="-342900"/>
            <a:r>
              <a:rPr lang="en-GB" sz="2500" dirty="0" smtClean="0">
                <a:latin typeface="Arial" panose="020B0604020202020204" pitchFamily="34" charset="0"/>
                <a:cs typeface="Arial" panose="020B0604020202020204" pitchFamily="34" charset="0"/>
              </a:rPr>
              <a:t>Invade Canada</a:t>
            </a:r>
          </a:p>
          <a:p>
            <a:pPr lvl="1"/>
            <a:endParaRPr lang="en-GB" dirty="0"/>
          </a:p>
        </p:txBody>
      </p:sp>
      <p:sp>
        <p:nvSpPr>
          <p:cNvPr id="6" name="TextBox 5"/>
          <p:cNvSpPr txBox="1"/>
          <p:nvPr/>
        </p:nvSpPr>
        <p:spPr>
          <a:xfrm>
            <a:off x="11364350" y="114495"/>
            <a:ext cx="454573" cy="369332"/>
          </a:xfrm>
          <a:prstGeom prst="rect">
            <a:avLst/>
          </a:prstGeom>
          <a:noFill/>
        </p:spPr>
        <p:txBody>
          <a:bodyPr wrap="square" rtlCol="0">
            <a:spAutoFit/>
          </a:bodyPr>
          <a:lstStyle/>
          <a:p>
            <a:r>
              <a:rPr lang="en-GB" dirty="0" smtClean="0"/>
              <a:t>50</a:t>
            </a:r>
            <a:endParaRPr lang="en-GB" dirty="0"/>
          </a:p>
        </p:txBody>
      </p:sp>
    </p:spTree>
    <p:extLst>
      <p:ext uri="{BB962C8B-B14F-4D97-AF65-F5344CB8AC3E}">
        <p14:creationId xmlns:p14="http://schemas.microsoft.com/office/powerpoint/2010/main" val="3375671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6017" y="258350"/>
            <a:ext cx="8911687" cy="1280890"/>
          </a:xfrm>
        </p:spPr>
        <p:txBody>
          <a:bodyPr/>
          <a:lstStyle/>
          <a:p>
            <a:pPr algn="ctr"/>
            <a:r>
              <a:rPr lang="en-GB" dirty="0" smtClean="0"/>
              <a:t>British Reaction</a:t>
            </a:r>
            <a:endParaRPr lang="en-GB" dirty="0"/>
          </a:p>
        </p:txBody>
      </p:sp>
      <p:sp>
        <p:nvSpPr>
          <p:cNvPr id="3" name="Content Placeholder 2"/>
          <p:cNvSpPr>
            <a:spLocks noGrp="1"/>
          </p:cNvSpPr>
          <p:nvPr>
            <p:ph idx="1"/>
          </p:nvPr>
        </p:nvSpPr>
        <p:spPr>
          <a:xfrm>
            <a:off x="339634" y="1237786"/>
            <a:ext cx="11612881" cy="5254456"/>
          </a:xfrm>
        </p:spPr>
        <p:txBody>
          <a:bodyPr>
            <a:normAutofit fontScale="92500" lnSpcReduction="10000"/>
          </a:bodyPr>
          <a:lstStyle/>
          <a:p>
            <a:r>
              <a:rPr lang="en-GB" sz="3200" dirty="0">
                <a:latin typeface="Arial" panose="020B0604020202020204" pitchFamily="34" charset="0"/>
                <a:cs typeface="Arial" panose="020B0604020202020204" pitchFamily="34" charset="0"/>
              </a:rPr>
              <a:t>King </a:t>
            </a:r>
            <a:r>
              <a:rPr lang="en-GB" sz="3200" dirty="0" smtClean="0">
                <a:latin typeface="Arial" panose="020B0604020202020204" pitchFamily="34" charset="0"/>
                <a:cs typeface="Arial" panose="020B0604020202020204" pitchFamily="34" charset="0"/>
              </a:rPr>
              <a:t>and Lord North receives </a:t>
            </a:r>
            <a:r>
              <a:rPr lang="en-GB" sz="3200" dirty="0">
                <a:latin typeface="Arial" panose="020B0604020202020204" pitchFamily="34" charset="0"/>
                <a:cs typeface="Arial" panose="020B0604020202020204" pitchFamily="34" charset="0"/>
              </a:rPr>
              <a:t>news of Bunker Hill before </a:t>
            </a:r>
            <a:r>
              <a:rPr lang="en-GB" sz="3200" dirty="0" smtClean="0">
                <a:latin typeface="Arial" panose="020B0604020202020204" pitchFamily="34" charset="0"/>
                <a:cs typeface="Arial" panose="020B0604020202020204" pitchFamily="34" charset="0"/>
              </a:rPr>
              <a:t>Petition arrives</a:t>
            </a:r>
            <a:endParaRPr lang="en-GB" sz="3200" dirty="0">
              <a:latin typeface="Arial" panose="020B0604020202020204" pitchFamily="34" charset="0"/>
              <a:cs typeface="Arial" panose="020B0604020202020204" pitchFamily="34" charset="0"/>
            </a:endParaRPr>
          </a:p>
          <a:p>
            <a:endParaRPr lang="en-GB" sz="3200" dirty="0">
              <a:latin typeface="Arial" panose="020B0604020202020204" pitchFamily="34" charset="0"/>
              <a:cs typeface="Arial" panose="020B0604020202020204" pitchFamily="34" charset="0"/>
            </a:endParaRPr>
          </a:p>
          <a:p>
            <a:r>
              <a:rPr lang="en-GB" sz="3200" dirty="0" smtClean="0">
                <a:latin typeface="Arial" panose="020B0604020202020204" pitchFamily="34" charset="0"/>
                <a:cs typeface="Arial" panose="020B0604020202020204" pitchFamily="34" charset="0"/>
              </a:rPr>
              <a:t>Parliament and King refuses </a:t>
            </a:r>
            <a:r>
              <a:rPr lang="en-GB" sz="3200" dirty="0">
                <a:latin typeface="Arial" panose="020B0604020202020204" pitchFamily="34" charset="0"/>
                <a:cs typeface="Arial" panose="020B0604020202020204" pitchFamily="34" charset="0"/>
              </a:rPr>
              <a:t>to accept </a:t>
            </a:r>
            <a:r>
              <a:rPr lang="en-GB" sz="3200" dirty="0" smtClean="0">
                <a:latin typeface="Arial" panose="020B0604020202020204" pitchFamily="34" charset="0"/>
                <a:cs typeface="Arial" panose="020B0604020202020204" pitchFamily="34" charset="0"/>
              </a:rPr>
              <a:t>Petition, issues Proclamation of Rebellion and orders  army’ of 32,000 to America</a:t>
            </a:r>
            <a:endParaRPr lang="en-GB" sz="3200" dirty="0">
              <a:latin typeface="Arial" panose="020B0604020202020204" pitchFamily="34" charset="0"/>
              <a:cs typeface="Arial" panose="020B0604020202020204" pitchFamily="34" charset="0"/>
            </a:endParaRPr>
          </a:p>
          <a:p>
            <a:endParaRPr lang="en-GB" sz="3200" dirty="0" smtClean="0">
              <a:latin typeface="Arial" panose="020B0604020202020204" pitchFamily="34" charset="0"/>
              <a:cs typeface="Arial" panose="020B0604020202020204" pitchFamily="34" charset="0"/>
            </a:endParaRPr>
          </a:p>
          <a:p>
            <a:r>
              <a:rPr lang="en-GB" sz="3200" dirty="0" smtClean="0">
                <a:latin typeface="Arial" panose="020B0604020202020204" pitchFamily="34" charset="0"/>
                <a:cs typeface="Arial" panose="020B0604020202020204" pitchFamily="34" charset="0"/>
              </a:rPr>
              <a:t>Cannot recruit enough soldiers</a:t>
            </a:r>
          </a:p>
          <a:p>
            <a:pPr marL="0" indent="0">
              <a:buNone/>
            </a:pPr>
            <a:endParaRPr lang="en-GB" sz="3200" dirty="0">
              <a:latin typeface="Arial" panose="020B0604020202020204" pitchFamily="34" charset="0"/>
              <a:cs typeface="Arial" panose="020B0604020202020204" pitchFamily="34" charset="0"/>
            </a:endParaRPr>
          </a:p>
          <a:p>
            <a:r>
              <a:rPr lang="en-GB" sz="3200" dirty="0" smtClean="0">
                <a:latin typeface="Arial" panose="020B0604020202020204" pitchFamily="34" charset="0"/>
                <a:cs typeface="Arial" panose="020B0604020202020204" pitchFamily="34" charset="0"/>
              </a:rPr>
              <a:t>Sends agents to Germany to hire 12,000 Hessians as mercenaries</a:t>
            </a:r>
            <a:endParaRPr lang="en-GB" sz="3200" dirty="0">
              <a:latin typeface="Arial" panose="020B0604020202020204" pitchFamily="34" charset="0"/>
              <a:cs typeface="Arial" panose="020B0604020202020204" pitchFamily="34" charset="0"/>
            </a:endParaRPr>
          </a:p>
          <a:p>
            <a:endParaRPr lang="en-GB" dirty="0"/>
          </a:p>
          <a:p>
            <a:pPr lvl="1"/>
            <a:endParaRPr lang="en-GB" dirty="0"/>
          </a:p>
        </p:txBody>
      </p:sp>
      <p:sp>
        <p:nvSpPr>
          <p:cNvPr id="4" name="TextBox 3"/>
          <p:cNvSpPr txBox="1"/>
          <p:nvPr/>
        </p:nvSpPr>
        <p:spPr>
          <a:xfrm>
            <a:off x="11364350" y="114495"/>
            <a:ext cx="454573" cy="369332"/>
          </a:xfrm>
          <a:prstGeom prst="rect">
            <a:avLst/>
          </a:prstGeom>
          <a:noFill/>
        </p:spPr>
        <p:txBody>
          <a:bodyPr wrap="square" rtlCol="0">
            <a:spAutoFit/>
          </a:bodyPr>
          <a:lstStyle/>
          <a:p>
            <a:r>
              <a:rPr lang="en-GB" dirty="0" smtClean="0"/>
              <a:t>51</a:t>
            </a:r>
            <a:endParaRPr lang="en-GB" dirty="0"/>
          </a:p>
        </p:txBody>
      </p:sp>
    </p:spTree>
    <p:extLst>
      <p:ext uri="{BB962C8B-B14F-4D97-AF65-F5344CB8AC3E}">
        <p14:creationId xmlns:p14="http://schemas.microsoft.com/office/powerpoint/2010/main" val="231356156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65100" y="3337399"/>
            <a:ext cx="10677134" cy="1077218"/>
          </a:xfrm>
          <a:prstGeom prst="rect">
            <a:avLst/>
          </a:prstGeom>
          <a:noFill/>
        </p:spPr>
        <p:txBody>
          <a:bodyPr wrap="square" rtlCol="0">
            <a:spAutoFit/>
          </a:bodyPr>
          <a:lstStyle/>
          <a:p>
            <a:r>
              <a:rPr lang="en-GB" sz="3200" dirty="0" smtClean="0">
                <a:solidFill>
                  <a:schemeClr val="tx1">
                    <a:lumMod val="75000"/>
                    <a:lumOff val="25000"/>
                  </a:schemeClr>
                </a:solidFill>
                <a:latin typeface="Arial" panose="020B0604020202020204" pitchFamily="34" charset="0"/>
                <a:cs typeface="Arial" panose="020B0604020202020204" pitchFamily="34" charset="0"/>
              </a:rPr>
              <a:t>And so………………….Unity’ dissolved and replaced by Revolution and war ……………………………………….</a:t>
            </a:r>
            <a:endParaRPr lang="en-GB" sz="32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3" name="TextBox 2"/>
          <p:cNvSpPr txBox="1"/>
          <p:nvPr/>
        </p:nvSpPr>
        <p:spPr>
          <a:xfrm>
            <a:off x="11364350" y="114495"/>
            <a:ext cx="454573" cy="369332"/>
          </a:xfrm>
          <a:prstGeom prst="rect">
            <a:avLst/>
          </a:prstGeom>
          <a:noFill/>
        </p:spPr>
        <p:txBody>
          <a:bodyPr wrap="square" rtlCol="0">
            <a:spAutoFit/>
          </a:bodyPr>
          <a:lstStyle/>
          <a:p>
            <a:r>
              <a:rPr lang="en-GB" dirty="0" smtClean="0"/>
              <a:t>52</a:t>
            </a:r>
            <a:endParaRPr lang="en-GB" dirty="0"/>
          </a:p>
        </p:txBody>
      </p:sp>
    </p:spTree>
    <p:extLst>
      <p:ext uri="{BB962C8B-B14F-4D97-AF65-F5344CB8AC3E}">
        <p14:creationId xmlns:p14="http://schemas.microsoft.com/office/powerpoint/2010/main" val="132645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Washington “Rules of Civility”</a:t>
            </a:r>
            <a:endParaRPr lang="en-GB" dirty="0"/>
          </a:p>
        </p:txBody>
      </p:sp>
      <p:sp>
        <p:nvSpPr>
          <p:cNvPr id="3" name="Content Placeholder 2"/>
          <p:cNvSpPr>
            <a:spLocks noGrp="1"/>
          </p:cNvSpPr>
          <p:nvPr>
            <p:ph idx="1"/>
          </p:nvPr>
        </p:nvSpPr>
        <p:spPr>
          <a:xfrm>
            <a:off x="824248" y="1476777"/>
            <a:ext cx="8915400" cy="802783"/>
          </a:xfrm>
        </p:spPr>
        <p:txBody>
          <a:bodyPr/>
          <a:lstStyle/>
          <a:p>
            <a:pPr marL="0" indent="0">
              <a:buNone/>
            </a:pPr>
            <a:r>
              <a:rPr lang="en-GB" sz="2000" dirty="0">
                <a:latin typeface="Arial" panose="020B0604020202020204" pitchFamily="34" charset="0"/>
                <a:cs typeface="Arial" panose="020B0604020202020204" pitchFamily="34" charset="0"/>
              </a:rPr>
              <a:t>Sleep not when others Speak, Sit not when others stand, Speak not when you Should hold your Peace, walk not on when others Stop.</a:t>
            </a:r>
          </a:p>
          <a:p>
            <a:endParaRPr lang="en-GB" dirty="0"/>
          </a:p>
        </p:txBody>
      </p:sp>
      <p:sp>
        <p:nvSpPr>
          <p:cNvPr id="4" name="TextBox 3"/>
          <p:cNvSpPr txBox="1"/>
          <p:nvPr/>
        </p:nvSpPr>
        <p:spPr>
          <a:xfrm>
            <a:off x="824248" y="2446985"/>
            <a:ext cx="11205696" cy="1272143"/>
          </a:xfrm>
          <a:prstGeom prst="rect">
            <a:avLst/>
          </a:prstGeom>
          <a:noFill/>
        </p:spPr>
        <p:txBody>
          <a:bodyPr wrap="none" rtlCol="0">
            <a:spAutoFit/>
          </a:bodyPr>
          <a:lstStyle/>
          <a:p>
            <a:pPr defTabSz="457200">
              <a:spcBef>
                <a:spcPts val="1000"/>
              </a:spcBef>
              <a:buClr>
                <a:schemeClr val="accent1"/>
              </a:buClr>
            </a:pPr>
            <a:r>
              <a:rPr lang="en-GB" sz="2000" dirty="0">
                <a:solidFill>
                  <a:schemeClr val="tx1">
                    <a:lumMod val="75000"/>
                    <a:lumOff val="25000"/>
                  </a:schemeClr>
                </a:solidFill>
                <a:latin typeface="Arial" panose="020B0604020202020204" pitchFamily="34" charset="0"/>
                <a:cs typeface="Arial" panose="020B0604020202020204" pitchFamily="34" charset="0"/>
              </a:rPr>
              <a:t>Kill no Vermin as Fleas, lice ticks &amp;c in the Sight of Others, if you See any filth or thick Spittle</a:t>
            </a:r>
          </a:p>
          <a:p>
            <a:pPr defTabSz="457200">
              <a:spcBef>
                <a:spcPts val="1000"/>
              </a:spcBef>
              <a:buClr>
                <a:schemeClr val="accent1"/>
              </a:buClr>
            </a:pPr>
            <a:r>
              <a:rPr lang="en-GB" sz="2000" dirty="0">
                <a:solidFill>
                  <a:schemeClr val="tx1">
                    <a:lumMod val="75000"/>
                    <a:lumOff val="25000"/>
                  </a:schemeClr>
                </a:solidFill>
                <a:latin typeface="Arial" panose="020B0604020202020204" pitchFamily="34" charset="0"/>
                <a:cs typeface="Arial" panose="020B0604020202020204" pitchFamily="34" charset="0"/>
              </a:rPr>
              <a:t> put your foot Dexteriously upon it if it be upon the Cloths of your Companions, </a:t>
            </a:r>
            <a:r>
              <a:rPr lang="en-GB" sz="2000" dirty="0" smtClean="0">
                <a:solidFill>
                  <a:schemeClr val="tx1">
                    <a:lumMod val="75000"/>
                    <a:lumOff val="25000"/>
                  </a:schemeClr>
                </a:solidFill>
                <a:latin typeface="Arial" panose="020B0604020202020204" pitchFamily="34" charset="0"/>
                <a:cs typeface="Arial" panose="020B0604020202020204" pitchFamily="34" charset="0"/>
              </a:rPr>
              <a:t>Put </a:t>
            </a:r>
            <a:r>
              <a:rPr lang="en-GB" sz="2000" dirty="0">
                <a:solidFill>
                  <a:schemeClr val="tx1">
                    <a:lumMod val="75000"/>
                    <a:lumOff val="25000"/>
                  </a:schemeClr>
                </a:solidFill>
                <a:latin typeface="Arial" panose="020B0604020202020204" pitchFamily="34" charset="0"/>
                <a:cs typeface="Arial" panose="020B0604020202020204" pitchFamily="34" charset="0"/>
              </a:rPr>
              <a:t>it off privately, </a:t>
            </a:r>
            <a:endParaRPr lang="en-GB" sz="2000" dirty="0" smtClean="0">
              <a:solidFill>
                <a:schemeClr val="tx1">
                  <a:lumMod val="75000"/>
                  <a:lumOff val="25000"/>
                </a:schemeClr>
              </a:solidFill>
              <a:latin typeface="Arial" panose="020B0604020202020204" pitchFamily="34" charset="0"/>
              <a:cs typeface="Arial" panose="020B0604020202020204" pitchFamily="34" charset="0"/>
            </a:endParaRPr>
          </a:p>
          <a:p>
            <a:pPr defTabSz="457200">
              <a:spcBef>
                <a:spcPts val="1000"/>
              </a:spcBef>
              <a:buClr>
                <a:schemeClr val="accent1"/>
              </a:buClr>
            </a:pPr>
            <a:r>
              <a:rPr lang="en-GB" sz="2000" dirty="0" smtClean="0">
                <a:solidFill>
                  <a:schemeClr val="tx1">
                    <a:lumMod val="75000"/>
                    <a:lumOff val="25000"/>
                  </a:schemeClr>
                </a:solidFill>
                <a:latin typeface="Arial" panose="020B0604020202020204" pitchFamily="34" charset="0"/>
                <a:cs typeface="Arial" panose="020B0604020202020204" pitchFamily="34" charset="0"/>
              </a:rPr>
              <a:t>and </a:t>
            </a:r>
            <a:r>
              <a:rPr lang="en-GB" sz="2000" dirty="0">
                <a:solidFill>
                  <a:schemeClr val="tx1">
                    <a:lumMod val="75000"/>
                    <a:lumOff val="25000"/>
                  </a:schemeClr>
                </a:solidFill>
                <a:latin typeface="Arial" panose="020B0604020202020204" pitchFamily="34" charset="0"/>
                <a:cs typeface="Arial" panose="020B0604020202020204" pitchFamily="34" charset="0"/>
              </a:rPr>
              <a:t>if it be upon your own Cloths return Thanks to him who puts it off.</a:t>
            </a:r>
          </a:p>
        </p:txBody>
      </p:sp>
      <p:sp>
        <p:nvSpPr>
          <p:cNvPr id="5" name="TextBox 4"/>
          <p:cNvSpPr txBox="1"/>
          <p:nvPr/>
        </p:nvSpPr>
        <p:spPr>
          <a:xfrm>
            <a:off x="824248" y="3915178"/>
            <a:ext cx="9288120" cy="400110"/>
          </a:xfrm>
          <a:prstGeom prst="rect">
            <a:avLst/>
          </a:prstGeom>
          <a:noFill/>
        </p:spPr>
        <p:txBody>
          <a:bodyPr wrap="none" rtlCol="0">
            <a:spAutoFit/>
          </a:bodyPr>
          <a:lstStyle/>
          <a:p>
            <a:r>
              <a:rPr lang="en-GB" sz="2000" dirty="0">
                <a:solidFill>
                  <a:schemeClr val="tx1">
                    <a:lumMod val="75000"/>
                    <a:lumOff val="25000"/>
                  </a:schemeClr>
                </a:solidFill>
                <a:latin typeface="Arial" panose="020B0604020202020204" pitchFamily="34" charset="0"/>
                <a:cs typeface="Arial" panose="020B0604020202020204" pitchFamily="34" charset="0"/>
              </a:rPr>
              <a:t>Shew not yourself glad at the Misfortune of another though he were your enemy</a:t>
            </a:r>
            <a:r>
              <a:rPr lang="en-GB" b="1" dirty="0"/>
              <a:t>.</a:t>
            </a:r>
          </a:p>
        </p:txBody>
      </p:sp>
      <p:sp>
        <p:nvSpPr>
          <p:cNvPr id="6" name="TextBox 5"/>
          <p:cNvSpPr txBox="1"/>
          <p:nvPr/>
        </p:nvSpPr>
        <p:spPr>
          <a:xfrm>
            <a:off x="824248" y="4623515"/>
            <a:ext cx="9972602" cy="836126"/>
          </a:xfrm>
          <a:prstGeom prst="rect">
            <a:avLst/>
          </a:prstGeom>
          <a:noFill/>
        </p:spPr>
        <p:txBody>
          <a:bodyPr wrap="none" rtlCol="0">
            <a:spAutoFit/>
          </a:bodyPr>
          <a:lstStyle/>
          <a:p>
            <a:pPr defTabSz="457200">
              <a:spcBef>
                <a:spcPts val="1000"/>
              </a:spcBef>
              <a:buClr>
                <a:schemeClr val="accent1"/>
              </a:buClr>
            </a:pPr>
            <a:r>
              <a:rPr lang="en-GB" sz="2000" dirty="0">
                <a:solidFill>
                  <a:schemeClr val="tx1">
                    <a:lumMod val="75000"/>
                    <a:lumOff val="25000"/>
                  </a:schemeClr>
                </a:solidFill>
                <a:latin typeface="Arial" panose="020B0604020202020204" pitchFamily="34" charset="0"/>
                <a:cs typeface="Arial" panose="020B0604020202020204" pitchFamily="34" charset="0"/>
              </a:rPr>
              <a:t>When you see a Crime punished, you may be inwardly Pleased; but always shew Pity </a:t>
            </a:r>
          </a:p>
          <a:p>
            <a:pPr defTabSz="457200">
              <a:spcBef>
                <a:spcPts val="1000"/>
              </a:spcBef>
              <a:buClr>
                <a:schemeClr val="accent1"/>
              </a:buClr>
            </a:pPr>
            <a:r>
              <a:rPr lang="en-GB" sz="2000" dirty="0">
                <a:solidFill>
                  <a:schemeClr val="tx1">
                    <a:lumMod val="75000"/>
                    <a:lumOff val="25000"/>
                  </a:schemeClr>
                </a:solidFill>
                <a:latin typeface="Arial" panose="020B0604020202020204" pitchFamily="34" charset="0"/>
                <a:cs typeface="Arial" panose="020B0604020202020204" pitchFamily="34" charset="0"/>
              </a:rPr>
              <a:t>to the Suffering Offender.</a:t>
            </a:r>
          </a:p>
        </p:txBody>
      </p:sp>
      <p:sp>
        <p:nvSpPr>
          <p:cNvPr id="7" name="TextBox 6"/>
          <p:cNvSpPr txBox="1"/>
          <p:nvPr/>
        </p:nvSpPr>
        <p:spPr>
          <a:xfrm>
            <a:off x="824248" y="5898523"/>
            <a:ext cx="9096208" cy="836126"/>
          </a:xfrm>
          <a:prstGeom prst="rect">
            <a:avLst/>
          </a:prstGeom>
          <a:noFill/>
        </p:spPr>
        <p:txBody>
          <a:bodyPr wrap="none" rtlCol="0">
            <a:spAutoFit/>
          </a:bodyPr>
          <a:lstStyle/>
          <a:p>
            <a:pPr defTabSz="457200">
              <a:spcBef>
                <a:spcPts val="1000"/>
              </a:spcBef>
              <a:buClr>
                <a:schemeClr val="accent1"/>
              </a:buClr>
            </a:pPr>
            <a:r>
              <a:rPr lang="en-GB" sz="2000" dirty="0">
                <a:solidFill>
                  <a:schemeClr val="tx1">
                    <a:lumMod val="75000"/>
                    <a:lumOff val="25000"/>
                  </a:schemeClr>
                </a:solidFill>
                <a:latin typeface="Arial" panose="020B0604020202020204" pitchFamily="34" charset="0"/>
                <a:cs typeface="Arial" panose="020B0604020202020204" pitchFamily="34" charset="0"/>
              </a:rPr>
              <a:t>Superfluous Complements and all Affectation of Ceremonie are to be avoided, </a:t>
            </a:r>
          </a:p>
          <a:p>
            <a:pPr defTabSz="457200">
              <a:spcBef>
                <a:spcPts val="1000"/>
              </a:spcBef>
              <a:buClr>
                <a:schemeClr val="accent1"/>
              </a:buClr>
            </a:pPr>
            <a:r>
              <a:rPr lang="en-GB" sz="2000" dirty="0">
                <a:solidFill>
                  <a:schemeClr val="tx1">
                    <a:lumMod val="75000"/>
                    <a:lumOff val="25000"/>
                  </a:schemeClr>
                </a:solidFill>
                <a:latin typeface="Arial" panose="020B0604020202020204" pitchFamily="34" charset="0"/>
                <a:cs typeface="Arial" panose="020B0604020202020204" pitchFamily="34" charset="0"/>
              </a:rPr>
              <a:t>yet where due they are not to be Neglected.</a:t>
            </a:r>
          </a:p>
        </p:txBody>
      </p:sp>
      <p:sp>
        <p:nvSpPr>
          <p:cNvPr id="8" name="TextBox 7"/>
          <p:cNvSpPr txBox="1"/>
          <p:nvPr/>
        </p:nvSpPr>
        <p:spPr>
          <a:xfrm>
            <a:off x="10972800" y="450761"/>
            <a:ext cx="312906" cy="369332"/>
          </a:xfrm>
          <a:prstGeom prst="rect">
            <a:avLst/>
          </a:prstGeom>
          <a:noFill/>
        </p:spPr>
        <p:txBody>
          <a:bodyPr wrap="none" rtlCol="0">
            <a:spAutoFit/>
          </a:bodyPr>
          <a:lstStyle/>
          <a:p>
            <a:r>
              <a:rPr lang="en-GB" dirty="0" smtClean="0"/>
              <a:t>5</a:t>
            </a:r>
            <a:endParaRPr lang="en-GB" dirty="0"/>
          </a:p>
        </p:txBody>
      </p:sp>
    </p:spTree>
    <p:extLst>
      <p:ext uri="{BB962C8B-B14F-4D97-AF65-F5344CB8AC3E}">
        <p14:creationId xmlns:p14="http://schemas.microsoft.com/office/powerpoint/2010/main" val="3593479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4435" y="0"/>
            <a:ext cx="8911687" cy="553792"/>
          </a:xfrm>
        </p:spPr>
        <p:txBody>
          <a:bodyPr>
            <a:normAutofit fontScale="90000"/>
          </a:bodyPr>
          <a:lstStyle/>
          <a:p>
            <a:pPr algn="ctr"/>
            <a:r>
              <a:rPr lang="en-GB" dirty="0" smtClean="0"/>
              <a:t>‘Lighting the tinder box’</a:t>
            </a:r>
            <a:endParaRPr lang="en-GB" dirty="0"/>
          </a:p>
        </p:txBody>
      </p:sp>
      <p:pic>
        <p:nvPicPr>
          <p:cNvPr id="7" name="Picture 6"/>
          <p:cNvPicPr>
            <a:picLocks noChangeAspect="1"/>
          </p:cNvPicPr>
          <p:nvPr/>
        </p:nvPicPr>
        <p:blipFill>
          <a:blip r:embed="rId2"/>
          <a:stretch>
            <a:fillRect/>
          </a:stretch>
        </p:blipFill>
        <p:spPr>
          <a:xfrm>
            <a:off x="296214" y="643944"/>
            <a:ext cx="8770513" cy="6214056"/>
          </a:xfrm>
          <a:prstGeom prst="rect">
            <a:avLst/>
          </a:prstGeom>
        </p:spPr>
      </p:pic>
      <p:sp>
        <p:nvSpPr>
          <p:cNvPr id="8" name="TextBox 7"/>
          <p:cNvSpPr txBox="1"/>
          <p:nvPr/>
        </p:nvSpPr>
        <p:spPr>
          <a:xfrm>
            <a:off x="9309480" y="2382591"/>
            <a:ext cx="2882520" cy="646331"/>
          </a:xfrm>
          <a:prstGeom prst="rect">
            <a:avLst/>
          </a:prstGeom>
          <a:noFill/>
        </p:spPr>
        <p:txBody>
          <a:bodyPr wrap="none" rtlCol="0">
            <a:spAutoFit/>
          </a:bodyPr>
          <a:lstStyle/>
          <a:p>
            <a:r>
              <a:rPr lang="en-GB" dirty="0" smtClean="0"/>
              <a:t>French claim expedition</a:t>
            </a:r>
          </a:p>
          <a:p>
            <a:r>
              <a:rPr lang="en-GB" dirty="0" smtClean="0"/>
              <a:t>Peace ambassadors</a:t>
            </a:r>
            <a:endParaRPr lang="en-GB" dirty="0"/>
          </a:p>
        </p:txBody>
      </p:sp>
      <p:sp>
        <p:nvSpPr>
          <p:cNvPr id="9" name="TextBox 8"/>
          <p:cNvSpPr txBox="1"/>
          <p:nvPr/>
        </p:nvSpPr>
        <p:spPr>
          <a:xfrm>
            <a:off x="9309480" y="938012"/>
            <a:ext cx="2925801" cy="1200329"/>
          </a:xfrm>
          <a:prstGeom prst="rect">
            <a:avLst/>
          </a:prstGeom>
          <a:noFill/>
        </p:spPr>
        <p:txBody>
          <a:bodyPr wrap="none" rtlCol="0">
            <a:spAutoFit/>
          </a:bodyPr>
          <a:lstStyle/>
          <a:p>
            <a:r>
              <a:rPr lang="en-GB" dirty="0" smtClean="0"/>
              <a:t>GW expedition</a:t>
            </a:r>
          </a:p>
          <a:p>
            <a:r>
              <a:rPr lang="en-GB" dirty="0" smtClean="0"/>
              <a:t>Intercepts French</a:t>
            </a:r>
          </a:p>
          <a:p>
            <a:r>
              <a:rPr lang="en-GB" dirty="0" smtClean="0"/>
              <a:t>Expedition…and attacks</a:t>
            </a:r>
          </a:p>
          <a:p>
            <a:r>
              <a:rPr lang="en-GB" dirty="0" smtClean="0"/>
              <a:t>Kills leaders</a:t>
            </a:r>
            <a:endParaRPr lang="en-GB" dirty="0"/>
          </a:p>
        </p:txBody>
      </p:sp>
      <p:sp>
        <p:nvSpPr>
          <p:cNvPr id="10" name="TextBox 9"/>
          <p:cNvSpPr txBox="1"/>
          <p:nvPr/>
        </p:nvSpPr>
        <p:spPr>
          <a:xfrm>
            <a:off x="9309480" y="3294846"/>
            <a:ext cx="2600392" cy="1200329"/>
          </a:xfrm>
          <a:prstGeom prst="rect">
            <a:avLst/>
          </a:prstGeom>
          <a:noFill/>
        </p:spPr>
        <p:txBody>
          <a:bodyPr wrap="none" rtlCol="0">
            <a:spAutoFit/>
          </a:bodyPr>
          <a:lstStyle/>
          <a:p>
            <a:r>
              <a:rPr lang="en-GB" dirty="0" smtClean="0"/>
              <a:t>French army pursues</a:t>
            </a:r>
          </a:p>
          <a:p>
            <a:r>
              <a:rPr lang="en-GB" dirty="0" smtClean="0"/>
              <a:t>Washington’s men. W</a:t>
            </a:r>
          </a:p>
          <a:p>
            <a:r>
              <a:rPr lang="en-GB" dirty="0" smtClean="0"/>
              <a:t>Retreats, builds for  </a:t>
            </a:r>
          </a:p>
          <a:p>
            <a:r>
              <a:rPr lang="en-GB" dirty="0" smtClean="0"/>
              <a:t>Ft Necessity</a:t>
            </a:r>
            <a:endParaRPr lang="en-GB" dirty="0"/>
          </a:p>
        </p:txBody>
      </p:sp>
      <p:sp>
        <p:nvSpPr>
          <p:cNvPr id="11" name="TextBox 10"/>
          <p:cNvSpPr txBox="1"/>
          <p:nvPr/>
        </p:nvSpPr>
        <p:spPr>
          <a:xfrm>
            <a:off x="9309480" y="4593465"/>
            <a:ext cx="2699778" cy="646331"/>
          </a:xfrm>
          <a:prstGeom prst="rect">
            <a:avLst/>
          </a:prstGeom>
          <a:noFill/>
        </p:spPr>
        <p:txBody>
          <a:bodyPr wrap="none" rtlCol="0">
            <a:spAutoFit/>
          </a:bodyPr>
          <a:lstStyle/>
          <a:p>
            <a:r>
              <a:rPr lang="en-GB" dirty="0" smtClean="0"/>
              <a:t>Washington surrenders</a:t>
            </a:r>
          </a:p>
          <a:p>
            <a:r>
              <a:rPr lang="en-GB" dirty="0" smtClean="0"/>
              <a:t>400 men to French</a:t>
            </a:r>
            <a:endParaRPr lang="en-GB" dirty="0"/>
          </a:p>
        </p:txBody>
      </p:sp>
      <p:sp>
        <p:nvSpPr>
          <p:cNvPr id="12" name="TextBox 11"/>
          <p:cNvSpPr txBox="1"/>
          <p:nvPr/>
        </p:nvSpPr>
        <p:spPr>
          <a:xfrm>
            <a:off x="9309480" y="5441325"/>
            <a:ext cx="3148619" cy="1200329"/>
          </a:xfrm>
          <a:prstGeom prst="rect">
            <a:avLst/>
          </a:prstGeom>
          <a:noFill/>
        </p:spPr>
        <p:txBody>
          <a:bodyPr wrap="none" rtlCol="0">
            <a:spAutoFit/>
          </a:bodyPr>
          <a:lstStyle/>
          <a:p>
            <a:r>
              <a:rPr lang="en-GB" dirty="0" smtClean="0"/>
              <a:t>Incident reaches</a:t>
            </a:r>
          </a:p>
          <a:p>
            <a:r>
              <a:rPr lang="en-GB" dirty="0" smtClean="0"/>
              <a:t>Paris/London, negotiations</a:t>
            </a:r>
          </a:p>
          <a:p>
            <a:r>
              <a:rPr lang="en-GB" dirty="0" smtClean="0"/>
              <a:t>Collapse and war </a:t>
            </a:r>
          </a:p>
          <a:p>
            <a:r>
              <a:rPr lang="en-GB" dirty="0" smtClean="0"/>
              <a:t>declared</a:t>
            </a:r>
            <a:endParaRPr lang="en-GB" dirty="0"/>
          </a:p>
        </p:txBody>
      </p:sp>
      <p:sp>
        <p:nvSpPr>
          <p:cNvPr id="13" name="TextBox 12"/>
          <p:cNvSpPr txBox="1"/>
          <p:nvPr/>
        </p:nvSpPr>
        <p:spPr>
          <a:xfrm>
            <a:off x="11397803" y="360608"/>
            <a:ext cx="312906" cy="369332"/>
          </a:xfrm>
          <a:prstGeom prst="rect">
            <a:avLst/>
          </a:prstGeom>
          <a:noFill/>
        </p:spPr>
        <p:txBody>
          <a:bodyPr wrap="none" rtlCol="0">
            <a:spAutoFit/>
          </a:bodyPr>
          <a:lstStyle/>
          <a:p>
            <a:r>
              <a:rPr lang="en-GB" dirty="0" smtClean="0"/>
              <a:t>6</a:t>
            </a:r>
            <a:endParaRPr lang="en-GB" dirty="0"/>
          </a:p>
        </p:txBody>
      </p:sp>
    </p:spTree>
    <p:extLst>
      <p:ext uri="{BB962C8B-B14F-4D97-AF65-F5344CB8AC3E}">
        <p14:creationId xmlns:p14="http://schemas.microsoft.com/office/powerpoint/2010/main" val="2640142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3533"/>
            <a:ext cx="12090399" cy="1280890"/>
          </a:xfrm>
        </p:spPr>
        <p:txBody>
          <a:bodyPr/>
          <a:lstStyle/>
          <a:p>
            <a:pPr algn="ctr"/>
            <a:r>
              <a:rPr lang="en-GB" dirty="0" smtClean="0"/>
              <a:t>Battle of Monongahela 1755 (attempt 1)</a:t>
            </a:r>
            <a:r>
              <a:rPr lang="en-GB" dirty="0"/>
              <a:t/>
            </a:r>
            <a:br>
              <a:rPr lang="en-GB" dirty="0"/>
            </a:br>
            <a:endParaRPr lang="en-GB" dirty="0"/>
          </a:p>
        </p:txBody>
      </p:sp>
      <p:sp>
        <p:nvSpPr>
          <p:cNvPr id="5" name="TextBox 4"/>
          <p:cNvSpPr txBox="1"/>
          <p:nvPr/>
        </p:nvSpPr>
        <p:spPr>
          <a:xfrm>
            <a:off x="7771987" y="2861458"/>
            <a:ext cx="3807453" cy="923330"/>
          </a:xfrm>
          <a:prstGeom prst="rect">
            <a:avLst/>
          </a:prstGeom>
          <a:solidFill>
            <a:schemeClr val="bg1"/>
          </a:solidFill>
        </p:spPr>
        <p:txBody>
          <a:bodyPr wrap="none" rtlCol="0">
            <a:spAutoFit/>
          </a:bodyPr>
          <a:lstStyle/>
          <a:p>
            <a:r>
              <a:rPr lang="en-GB" dirty="0" smtClean="0"/>
              <a:t>Braddock with 1,500 men enter</a:t>
            </a:r>
          </a:p>
          <a:p>
            <a:r>
              <a:rPr lang="en-GB" dirty="0" smtClean="0"/>
              <a:t>Wilderness. Determined to ‘fight </a:t>
            </a:r>
          </a:p>
          <a:p>
            <a:r>
              <a:rPr lang="en-GB" dirty="0" smtClean="0"/>
              <a:t>Like gentlemen”  </a:t>
            </a:r>
            <a:endParaRPr lang="en-GB" dirty="0"/>
          </a:p>
        </p:txBody>
      </p:sp>
      <p:sp>
        <p:nvSpPr>
          <p:cNvPr id="6" name="TextBox 5"/>
          <p:cNvSpPr txBox="1"/>
          <p:nvPr/>
        </p:nvSpPr>
        <p:spPr>
          <a:xfrm>
            <a:off x="7762489" y="6008441"/>
            <a:ext cx="4095993" cy="646331"/>
          </a:xfrm>
          <a:prstGeom prst="rect">
            <a:avLst/>
          </a:prstGeom>
          <a:solidFill>
            <a:schemeClr val="bg1"/>
          </a:solidFill>
        </p:spPr>
        <p:txBody>
          <a:bodyPr wrap="none" rtlCol="0">
            <a:spAutoFit/>
          </a:bodyPr>
          <a:lstStyle/>
          <a:p>
            <a:r>
              <a:rPr lang="en-GB" dirty="0" smtClean="0"/>
              <a:t>Washington survives, leads retreat </a:t>
            </a:r>
          </a:p>
          <a:p>
            <a:r>
              <a:rPr lang="en-GB" dirty="0" smtClean="0"/>
              <a:t>…war hero</a:t>
            </a:r>
            <a:endParaRPr lang="en-GB" dirty="0"/>
          </a:p>
        </p:txBody>
      </p:sp>
      <p:sp>
        <p:nvSpPr>
          <p:cNvPr id="4" name="Content Placeholder 3"/>
          <p:cNvSpPr>
            <a:spLocks noGrp="1"/>
          </p:cNvSpPr>
          <p:nvPr>
            <p:ph idx="1"/>
          </p:nvPr>
        </p:nvSpPr>
        <p:spPr>
          <a:xfrm>
            <a:off x="7845502" y="4200018"/>
            <a:ext cx="3883378" cy="1117599"/>
          </a:xfrm>
          <a:solidFill>
            <a:schemeClr val="bg1"/>
          </a:solidFill>
        </p:spPr>
        <p:txBody>
          <a:bodyPr>
            <a:normAutofit/>
          </a:bodyPr>
          <a:lstStyle/>
          <a:p>
            <a:pPr marL="0" indent="0" defTabSz="914400">
              <a:buNone/>
            </a:pPr>
            <a:r>
              <a:rPr lang="en-GB" sz="2100" dirty="0" smtClean="0">
                <a:solidFill>
                  <a:schemeClr val="tx1"/>
                </a:solidFill>
              </a:rPr>
              <a:t>100 </a:t>
            </a:r>
            <a:r>
              <a:rPr lang="en-GB" sz="2100" dirty="0">
                <a:solidFill>
                  <a:schemeClr val="tx1"/>
                </a:solidFill>
              </a:rPr>
              <a:t>French + 700 Indians </a:t>
            </a:r>
            <a:r>
              <a:rPr lang="en-GB" sz="2100" dirty="0" smtClean="0">
                <a:solidFill>
                  <a:schemeClr val="tx1"/>
                </a:solidFill>
              </a:rPr>
              <a:t>hidden in forest. </a:t>
            </a:r>
            <a:r>
              <a:rPr lang="en-GB" sz="2100" dirty="0">
                <a:solidFill>
                  <a:schemeClr val="tx1"/>
                </a:solidFill>
              </a:rPr>
              <a:t>1,000 British killed including Braddock</a:t>
            </a:r>
          </a:p>
          <a:p>
            <a:pPr marL="0" indent="0">
              <a:buNone/>
            </a:pPr>
            <a:endParaRPr lang="en-GB" i="1" dirty="0"/>
          </a:p>
        </p:txBody>
      </p:sp>
      <p:pic>
        <p:nvPicPr>
          <p:cNvPr id="3074" name="Picture 2"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69073"/>
            <a:ext cx="7699022" cy="618892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816594" y="834710"/>
            <a:ext cx="3680176" cy="2031325"/>
          </a:xfrm>
          <a:prstGeom prst="rect">
            <a:avLst/>
          </a:prstGeom>
          <a:solidFill>
            <a:schemeClr val="bg1"/>
          </a:solidFill>
        </p:spPr>
        <p:txBody>
          <a:bodyPr wrap="square" rtlCol="0">
            <a:spAutoFit/>
          </a:bodyPr>
          <a:lstStyle/>
          <a:p>
            <a:r>
              <a:rPr lang="en-GB" dirty="0" smtClean="0"/>
              <a:t>Governor promises 200k acre grants to share among colonists who join fight based surveys made by GW. GW reserves 20k for himself, joins General Braddock expedition</a:t>
            </a:r>
          </a:p>
          <a:p>
            <a:endParaRPr lang="en-GB" dirty="0"/>
          </a:p>
        </p:txBody>
      </p:sp>
      <p:sp>
        <p:nvSpPr>
          <p:cNvPr id="3" name="TextBox 2"/>
          <p:cNvSpPr txBox="1"/>
          <p:nvPr/>
        </p:nvSpPr>
        <p:spPr>
          <a:xfrm>
            <a:off x="11552349" y="321972"/>
            <a:ext cx="312906" cy="369332"/>
          </a:xfrm>
          <a:prstGeom prst="rect">
            <a:avLst/>
          </a:prstGeom>
          <a:noFill/>
        </p:spPr>
        <p:txBody>
          <a:bodyPr wrap="none" rtlCol="0">
            <a:spAutoFit/>
          </a:bodyPr>
          <a:lstStyle/>
          <a:p>
            <a:r>
              <a:rPr lang="en-GB" dirty="0" smtClean="0"/>
              <a:t>7</a:t>
            </a:r>
            <a:endParaRPr lang="en-GB" dirty="0"/>
          </a:p>
        </p:txBody>
      </p:sp>
    </p:spTree>
    <p:extLst>
      <p:ext uri="{BB962C8B-B14F-4D97-AF65-F5344CB8AC3E}">
        <p14:creationId xmlns:p14="http://schemas.microsoft.com/office/powerpoint/2010/main" val="2550447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bg/>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7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4" grpId="0" build="p"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3430" y="0"/>
            <a:ext cx="8911687" cy="1280890"/>
          </a:xfrm>
        </p:spPr>
        <p:txBody>
          <a:bodyPr/>
          <a:lstStyle/>
          <a:p>
            <a:pPr algn="ctr"/>
            <a:r>
              <a:rPr lang="en-GB" dirty="0" smtClean="0"/>
              <a:t>Battle of Carillon 1758  (attempt 2)</a:t>
            </a:r>
            <a:endParaRPr lang="en-GB" dirty="0"/>
          </a:p>
        </p:txBody>
      </p:sp>
      <p:pic>
        <p:nvPicPr>
          <p:cNvPr id="9218" name="Picture 2" descr="https://1.bp.blogspot.com/-CJ8AGPQm14o/W0HjocXB9HI/AAAAAAAAdPs/Gy2vz8P-988YqKMFtLtcIvYL-RjQRf0CACLcBGAs/s320/ac8b5557ba528d9b89899ee60296e31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045" y="940159"/>
            <a:ext cx="8952088" cy="591784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9313474" y="3285067"/>
            <a:ext cx="2661306" cy="1477328"/>
          </a:xfrm>
          <a:prstGeom prst="rect">
            <a:avLst/>
          </a:prstGeom>
          <a:solidFill>
            <a:schemeClr val="bg1"/>
          </a:solidFill>
        </p:spPr>
        <p:txBody>
          <a:bodyPr wrap="none" rtlCol="0">
            <a:spAutoFit/>
          </a:bodyPr>
          <a:lstStyle/>
          <a:p>
            <a:r>
              <a:rPr lang="en-GB" dirty="0" smtClean="0"/>
              <a:t>Montcalm entrenches</a:t>
            </a:r>
          </a:p>
          <a:p>
            <a:r>
              <a:rPr lang="en-GB" dirty="0" smtClean="0"/>
              <a:t>Fort with 3,000 men </a:t>
            </a:r>
          </a:p>
          <a:p>
            <a:r>
              <a:rPr lang="en-GB" dirty="0" smtClean="0"/>
              <a:t>and wait for British </a:t>
            </a:r>
          </a:p>
          <a:p>
            <a:r>
              <a:rPr lang="en-GB" dirty="0" smtClean="0"/>
              <a:t>attack</a:t>
            </a:r>
          </a:p>
          <a:p>
            <a:r>
              <a:rPr lang="en-GB" dirty="0" smtClean="0"/>
              <a:t>  </a:t>
            </a:r>
            <a:endParaRPr lang="en-GB" dirty="0"/>
          </a:p>
        </p:txBody>
      </p:sp>
      <p:sp>
        <p:nvSpPr>
          <p:cNvPr id="5" name="TextBox 4"/>
          <p:cNvSpPr txBox="1"/>
          <p:nvPr/>
        </p:nvSpPr>
        <p:spPr>
          <a:xfrm>
            <a:off x="9219822" y="1160769"/>
            <a:ext cx="2824812" cy="1754326"/>
          </a:xfrm>
          <a:prstGeom prst="rect">
            <a:avLst/>
          </a:prstGeom>
          <a:solidFill>
            <a:schemeClr val="bg1"/>
          </a:solidFill>
        </p:spPr>
        <p:txBody>
          <a:bodyPr wrap="none" rtlCol="0">
            <a:spAutoFit/>
          </a:bodyPr>
          <a:lstStyle/>
          <a:p>
            <a:r>
              <a:rPr lang="en-GB" dirty="0" smtClean="0"/>
              <a:t>British tries again. Sends</a:t>
            </a:r>
          </a:p>
          <a:p>
            <a:r>
              <a:rPr lang="en-GB" dirty="0" smtClean="0"/>
              <a:t> General Abercrombie</a:t>
            </a:r>
          </a:p>
          <a:p>
            <a:r>
              <a:rPr lang="en-GB" dirty="0" smtClean="0"/>
              <a:t> with 18,000 army of </a:t>
            </a:r>
          </a:p>
          <a:p>
            <a:r>
              <a:rPr lang="en-GB" dirty="0" smtClean="0"/>
              <a:t>Regulars and colonials </a:t>
            </a:r>
          </a:p>
          <a:p>
            <a:r>
              <a:rPr lang="en-GB" dirty="0"/>
              <a:t>t</a:t>
            </a:r>
            <a:r>
              <a:rPr lang="en-GB" dirty="0" smtClean="0"/>
              <a:t>o take French fort</a:t>
            </a:r>
          </a:p>
          <a:p>
            <a:r>
              <a:rPr lang="en-GB" dirty="0" smtClean="0"/>
              <a:t> Carillon</a:t>
            </a:r>
            <a:endParaRPr lang="en-GB" dirty="0"/>
          </a:p>
        </p:txBody>
      </p:sp>
      <p:sp>
        <p:nvSpPr>
          <p:cNvPr id="6" name="TextBox 5"/>
          <p:cNvSpPr txBox="1"/>
          <p:nvPr/>
        </p:nvSpPr>
        <p:spPr>
          <a:xfrm>
            <a:off x="9306790" y="4972754"/>
            <a:ext cx="2738454" cy="923330"/>
          </a:xfrm>
          <a:prstGeom prst="rect">
            <a:avLst/>
          </a:prstGeom>
          <a:solidFill>
            <a:schemeClr val="bg1"/>
          </a:solidFill>
        </p:spPr>
        <p:txBody>
          <a:bodyPr wrap="square" rtlCol="0">
            <a:spAutoFit/>
          </a:bodyPr>
          <a:lstStyle/>
          <a:p>
            <a:r>
              <a:rPr lang="en-GB" dirty="0" smtClean="0"/>
              <a:t>A orders frontal assault</a:t>
            </a:r>
          </a:p>
          <a:p>
            <a:r>
              <a:rPr lang="en-GB" dirty="0" smtClean="0"/>
              <a:t>uphill through brush</a:t>
            </a:r>
          </a:p>
          <a:p>
            <a:r>
              <a:rPr lang="en-GB" dirty="0" smtClean="0"/>
              <a:t> without artillery</a:t>
            </a:r>
            <a:endParaRPr lang="en-GB" dirty="0"/>
          </a:p>
        </p:txBody>
      </p:sp>
      <p:sp>
        <p:nvSpPr>
          <p:cNvPr id="4" name="TextBox 3"/>
          <p:cNvSpPr txBox="1"/>
          <p:nvPr/>
        </p:nvSpPr>
        <p:spPr>
          <a:xfrm>
            <a:off x="9382987" y="6118578"/>
            <a:ext cx="2504212" cy="646331"/>
          </a:xfrm>
          <a:prstGeom prst="rect">
            <a:avLst/>
          </a:prstGeom>
          <a:solidFill>
            <a:schemeClr val="bg1"/>
          </a:solidFill>
        </p:spPr>
        <p:txBody>
          <a:bodyPr wrap="none" rtlCol="0">
            <a:spAutoFit/>
          </a:bodyPr>
          <a:lstStyle/>
          <a:p>
            <a:r>
              <a:rPr lang="en-GB" dirty="0" smtClean="0"/>
              <a:t>British lose 2,000 men</a:t>
            </a:r>
          </a:p>
          <a:p>
            <a:r>
              <a:rPr lang="en-GB" dirty="0" smtClean="0"/>
              <a:t> and retreat</a:t>
            </a:r>
          </a:p>
        </p:txBody>
      </p:sp>
      <p:sp>
        <p:nvSpPr>
          <p:cNvPr id="7" name="TextBox 6"/>
          <p:cNvSpPr txBox="1"/>
          <p:nvPr/>
        </p:nvSpPr>
        <p:spPr>
          <a:xfrm>
            <a:off x="11539470" y="437881"/>
            <a:ext cx="312906" cy="369332"/>
          </a:xfrm>
          <a:prstGeom prst="rect">
            <a:avLst/>
          </a:prstGeom>
          <a:noFill/>
        </p:spPr>
        <p:txBody>
          <a:bodyPr wrap="none" rtlCol="0">
            <a:spAutoFit/>
          </a:bodyPr>
          <a:lstStyle/>
          <a:p>
            <a:r>
              <a:rPr lang="en-GB" dirty="0" smtClean="0"/>
              <a:t>8</a:t>
            </a:r>
            <a:endParaRPr lang="en-GB" dirty="0"/>
          </a:p>
        </p:txBody>
      </p:sp>
    </p:spTree>
    <p:extLst>
      <p:ext uri="{BB962C8B-B14F-4D97-AF65-F5344CB8AC3E}">
        <p14:creationId xmlns:p14="http://schemas.microsoft.com/office/powerpoint/2010/main" val="439953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2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4" grpId="0" animBg="1"/>
    </p:bld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8567</TotalTime>
  <Words>2897</Words>
  <Application>Microsoft Office PowerPoint</Application>
  <PresentationFormat>Widescreen</PresentationFormat>
  <Paragraphs>524</Paragraphs>
  <Slides>54</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54</vt:i4>
      </vt:variant>
    </vt:vector>
  </HeadingPairs>
  <TitlesOfParts>
    <vt:vector size="59" baseType="lpstr">
      <vt:lpstr>Arial</vt:lpstr>
      <vt:lpstr>Calibri</vt:lpstr>
      <vt:lpstr>Century Gothic</vt:lpstr>
      <vt:lpstr>Wingdings 3</vt:lpstr>
      <vt:lpstr>Wisp</vt:lpstr>
      <vt:lpstr>American History </vt:lpstr>
      <vt:lpstr>Overview</vt:lpstr>
      <vt:lpstr>French and Indian War</vt:lpstr>
      <vt:lpstr>North America 1753 </vt:lpstr>
      <vt:lpstr>George Washington  (1732-1799)</vt:lpstr>
      <vt:lpstr>Washington “Rules of Civility”</vt:lpstr>
      <vt:lpstr>‘Lighting the tinder box’</vt:lpstr>
      <vt:lpstr>Battle of Monongahela 1755 (attempt 1) </vt:lpstr>
      <vt:lpstr>Battle of Carillon 1758  (attempt 2)</vt:lpstr>
      <vt:lpstr>The new regime takes over 1758</vt:lpstr>
      <vt:lpstr>Battle of Quebec 1759</vt:lpstr>
      <vt:lpstr>Pontiac’s War 1762-63</vt:lpstr>
      <vt:lpstr>Battle of Bushy Run 1763 and Peace Treaty</vt:lpstr>
      <vt:lpstr>Impact of war on British &amp; North America</vt:lpstr>
      <vt:lpstr>A Change in Colonial Policy</vt:lpstr>
      <vt:lpstr>The new British Approach to its colonies….</vt:lpstr>
      <vt:lpstr>PowerPoint Presentation</vt:lpstr>
      <vt:lpstr>Lord North (1732-1792)Prime Minister </vt:lpstr>
      <vt:lpstr>The problem : British America no longer a ‘backwater’</vt:lpstr>
      <vt:lpstr>Samuel Adams (1722-1803) </vt:lpstr>
      <vt:lpstr>John Hancock (1737-1793)</vt:lpstr>
      <vt:lpstr>Patrick Henry (1736-1799)</vt:lpstr>
      <vt:lpstr>Benjamin Franklin (1706-1790)</vt:lpstr>
      <vt:lpstr>Two very different cultures</vt:lpstr>
      <vt:lpstr>Intermission</vt:lpstr>
      <vt:lpstr>Actions and Reactions 1763- 1774</vt:lpstr>
      <vt:lpstr>Royal Proclamation of 1763</vt:lpstr>
      <vt:lpstr>The new boundaries</vt:lpstr>
      <vt:lpstr>The new tax regime 1765</vt:lpstr>
      <vt:lpstr>‘Sons of Liberty’ Propaganda</vt:lpstr>
      <vt:lpstr>Stamp Act ‘Riots’ </vt:lpstr>
      <vt:lpstr>British abandon ‘Stamp Tax’ in 1766 ……………and try again</vt:lpstr>
      <vt:lpstr>The new tax regime 1765 (Townsend Acts)</vt:lpstr>
      <vt:lpstr>Boston ‘Massacre’ Propaganda</vt:lpstr>
      <vt:lpstr>Boston Massacre: an organised riot?</vt:lpstr>
      <vt:lpstr>The Tea Act 1773 </vt:lpstr>
      <vt:lpstr>‘Tea Party’ 1773</vt:lpstr>
      <vt:lpstr>Sons of Liberty forcing tea into ‘Placeman”</vt:lpstr>
      <vt:lpstr>Lord North’s Response to Parliament </vt:lpstr>
      <vt:lpstr>Beyond the ‘tipping point’</vt:lpstr>
      <vt:lpstr>The ‘Coercive’ (Intolerable Acts)1774</vt:lpstr>
      <vt:lpstr>British army arrives in Boston</vt:lpstr>
      <vt:lpstr>General Gate (1718-1787)</vt:lpstr>
      <vt:lpstr>Gage’s plan to seize cannons, gunpowder and muskets in Concord…by ‘surprise’…</vt:lpstr>
      <vt:lpstr>Margaret Kemple Gage (1734-1820)</vt:lpstr>
      <vt:lpstr>Lexington April 19, 1775  ‘shot hear around world’</vt:lpstr>
      <vt:lpstr>Concord: British turn back</vt:lpstr>
      <vt:lpstr>British retreat to Boston</vt:lpstr>
      <vt:lpstr>Boston July 1775</vt:lpstr>
      <vt:lpstr>Battle of Bunker Hill</vt:lpstr>
      <vt:lpstr>News of Bunker Hill reaches Congress…</vt:lpstr>
      <vt:lpstr>Continental Congress action</vt:lpstr>
      <vt:lpstr>British Reaction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making of America</dc:title>
  <dc:creator>Stephen</dc:creator>
  <cp:lastModifiedBy>Stephen</cp:lastModifiedBy>
  <cp:revision>418</cp:revision>
  <dcterms:created xsi:type="dcterms:W3CDTF">2023-02-02T12:46:22Z</dcterms:created>
  <dcterms:modified xsi:type="dcterms:W3CDTF">2023-09-18T17:20:35Z</dcterms:modified>
</cp:coreProperties>
</file>